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2" r:id="rId1"/>
  </p:sldMasterIdLst>
  <p:sldIdLst>
    <p:sldId id="256" r:id="rId2"/>
    <p:sldId id="257" r:id="rId3"/>
    <p:sldId id="258" r:id="rId4"/>
    <p:sldId id="259" r:id="rId5"/>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66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5" autoAdjust="0"/>
    <p:restoredTop sz="94688" autoAdjust="0"/>
  </p:normalViewPr>
  <p:slideViewPr>
    <p:cSldViewPr>
      <p:cViewPr>
        <p:scale>
          <a:sx n="80" d="100"/>
          <a:sy n="80" d="100"/>
        </p:scale>
        <p:origin x="-3174" y="-54"/>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313947" y="578883"/>
            <a:ext cx="6230107" cy="414528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541782" y="2426941"/>
            <a:ext cx="5829300" cy="24384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541782" y="4913376"/>
            <a:ext cx="5829300" cy="12192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6644640"/>
            <a:ext cx="6137910" cy="140208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377190" y="707136"/>
            <a:ext cx="6137910" cy="5583936"/>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711206"/>
            <a:ext cx="1485900" cy="70103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00050" y="711204"/>
            <a:ext cx="4457700" cy="70104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6644640"/>
            <a:ext cx="6137910" cy="140208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377190" y="707136"/>
            <a:ext cx="6137910" cy="5583936"/>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313947" y="578883"/>
            <a:ext cx="6230107" cy="578843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351258" y="6571488"/>
            <a:ext cx="6137910" cy="902208"/>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51258" y="7499312"/>
            <a:ext cx="6137910" cy="560832"/>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385764" y="707136"/>
            <a:ext cx="2948940" cy="585216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3566520" y="707136"/>
            <a:ext cx="2948940" cy="585216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6644640"/>
            <a:ext cx="6137910" cy="140208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5418" y="772584"/>
            <a:ext cx="2948940" cy="1056216"/>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3489127" y="772584"/>
            <a:ext cx="2948940" cy="1056216"/>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5418" y="1930400"/>
            <a:ext cx="2948940" cy="465328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3489127" y="1930400"/>
            <a:ext cx="2948940" cy="465328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54088" y="711200"/>
            <a:ext cx="2228850" cy="12192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154135" y="1930403"/>
            <a:ext cx="2228850" cy="5608149"/>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571030" y="1240192"/>
            <a:ext cx="3469619" cy="629920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4800600" y="578883"/>
            <a:ext cx="1743454" cy="57912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342900" y="6682741"/>
            <a:ext cx="6172200" cy="140208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4847034" y="711200"/>
            <a:ext cx="1680210" cy="561530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F58F30D-9DDD-4B3B-AA7D-E56562D80A56}" type="datetimeFigureOut">
              <a:rPr lang="ru-RU" smtClean="0"/>
              <a:pPr/>
              <a:t>10.03.2023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F9924FE-4EBD-4622-A021-2237DBC69A31}" type="slidenum">
              <a:rPr lang="ru-RU" smtClean="0"/>
              <a:pPr/>
              <a:t>‹#›</a:t>
            </a:fld>
            <a:endParaRPr lang="ru-RU"/>
          </a:p>
        </p:txBody>
      </p:sp>
      <p:sp>
        <p:nvSpPr>
          <p:cNvPr id="3" name="Рисунок 2"/>
          <p:cNvSpPr>
            <a:spLocks noGrp="1"/>
          </p:cNvSpPr>
          <p:nvPr>
            <p:ph type="pic" idx="1"/>
          </p:nvPr>
        </p:nvSpPr>
        <p:spPr>
          <a:xfrm>
            <a:off x="316110" y="581024"/>
            <a:ext cx="4443984" cy="57912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313947" y="578883"/>
            <a:ext cx="6230107" cy="73152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377190" y="6647453"/>
            <a:ext cx="6137910" cy="140208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377190" y="707136"/>
            <a:ext cx="6137910" cy="5583936"/>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2832246" y="8149168"/>
            <a:ext cx="1714500" cy="48683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F58F30D-9DDD-4B3B-AA7D-E56562D80A56}" type="datetimeFigureOut">
              <a:rPr lang="ru-RU" smtClean="0"/>
              <a:pPr/>
              <a:t>10.03.2023</a:t>
            </a:fld>
            <a:endParaRPr lang="ru-RU"/>
          </a:p>
        </p:txBody>
      </p:sp>
      <p:sp>
        <p:nvSpPr>
          <p:cNvPr id="18" name="Нижний колонтитул 17"/>
          <p:cNvSpPr>
            <a:spLocks noGrp="1"/>
          </p:cNvSpPr>
          <p:nvPr>
            <p:ph type="ftr" sz="quarter" idx="3"/>
          </p:nvPr>
        </p:nvSpPr>
        <p:spPr>
          <a:xfrm>
            <a:off x="4546746" y="8149168"/>
            <a:ext cx="1714500" cy="486833"/>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6261246" y="8149168"/>
            <a:ext cx="342900" cy="48683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F9924FE-4EBD-4622-A021-2237DBC69A3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p:bgPr>
    </p:bg>
    <p:spTree>
      <p:nvGrpSpPr>
        <p:cNvPr id="1" name=""/>
        <p:cNvGrpSpPr/>
        <p:nvPr/>
      </p:nvGrpSpPr>
      <p:grpSpPr>
        <a:xfrm>
          <a:off x="0" y="0"/>
          <a:ext cx="0" cy="0"/>
          <a:chOff x="0" y="0"/>
          <a:chExt cx="0" cy="0"/>
        </a:xfrm>
      </p:grpSpPr>
      <p:sp>
        <p:nvSpPr>
          <p:cNvPr id="10" name="AutoShape 11" descr="https://im0-tub-ru.yandex.net/i?id=f6c7d95ab2c06703b0d987c2ec9e6b4b-sr&amp;n=13"/>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6" name="AutoShape 2"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 name="TextBox 22"/>
          <p:cNvSpPr txBox="1"/>
          <p:nvPr/>
        </p:nvSpPr>
        <p:spPr>
          <a:xfrm>
            <a:off x="260648" y="8713113"/>
            <a:ext cx="6336704" cy="400110"/>
          </a:xfrm>
          <a:prstGeom prst="rect">
            <a:avLst/>
          </a:prstGeom>
          <a:noFill/>
        </p:spPr>
        <p:txBody>
          <a:bodyPr wrap="square" rtlCol="0">
            <a:spAutoFit/>
          </a:bodyPr>
          <a:lstStyle/>
          <a:p>
            <a:pPr algn="ctr"/>
            <a:r>
              <a:rPr lang="ru-RU" sz="2000" b="1" dirty="0" smtClean="0">
                <a:latin typeface="Segoe Script" pitchFamily="34" charset="0"/>
                <a:ea typeface="Gungsuh" pitchFamily="18" charset="-127"/>
              </a:rPr>
              <a:t>Полякова Мария Васильевна</a:t>
            </a:r>
            <a:endParaRPr lang="ru-RU" sz="2000" b="1" dirty="0">
              <a:latin typeface="Segoe Script" pitchFamily="34" charset="0"/>
              <a:ea typeface="Gungsuh" pitchFamily="18" charset="-127"/>
            </a:endParaRPr>
          </a:p>
        </p:txBody>
      </p:sp>
      <p:sp>
        <p:nvSpPr>
          <p:cNvPr id="24" name="TextBox 23"/>
          <p:cNvSpPr txBox="1"/>
          <p:nvPr/>
        </p:nvSpPr>
        <p:spPr>
          <a:xfrm>
            <a:off x="691260" y="0"/>
            <a:ext cx="5646097" cy="523220"/>
          </a:xfrm>
          <a:prstGeom prst="rect">
            <a:avLst/>
          </a:prstGeom>
          <a:noFill/>
        </p:spPr>
        <p:txBody>
          <a:bodyPr wrap="none" rtlCol="0">
            <a:spAutoFit/>
          </a:bodyPr>
          <a:lstStyle/>
          <a:p>
            <a:pPr algn="ctr"/>
            <a:r>
              <a:rPr lang="ru-RU" sz="2800" b="1" dirty="0" smtClean="0">
                <a:latin typeface="Monotype Corsiva" pitchFamily="66" charset="0"/>
              </a:rPr>
              <a:t>История Духовщинского района в лицах</a:t>
            </a:r>
            <a:endParaRPr lang="ru-RU" sz="2800" b="1" dirty="0">
              <a:latin typeface="Monotype Corsiva" pitchFamily="66" charset="0"/>
            </a:endParaRPr>
          </a:p>
        </p:txBody>
      </p:sp>
      <p:sp>
        <p:nvSpPr>
          <p:cNvPr id="30" name="TextBox 29"/>
          <p:cNvSpPr txBox="1"/>
          <p:nvPr/>
        </p:nvSpPr>
        <p:spPr>
          <a:xfrm>
            <a:off x="188640" y="539552"/>
            <a:ext cx="6408712" cy="8494633"/>
          </a:xfrm>
          <a:prstGeom prst="rect">
            <a:avLst/>
          </a:prstGeom>
          <a:noFill/>
        </p:spPr>
        <p:txBody>
          <a:bodyPr wrap="square" rtlCol="0">
            <a:spAutoFit/>
          </a:bodyPr>
          <a:lstStyle/>
          <a:p>
            <a:pPr indent="355600" algn="just"/>
            <a:r>
              <a:rPr lang="ru-RU" sz="1400" b="1" dirty="0" smtClean="0"/>
              <a:t>ПОЛЯКОВА (МАРКОВА) МАРИЯ ВАСИЛЬЕВНА </a:t>
            </a:r>
            <a:r>
              <a:rPr lang="ru-RU" sz="1400" dirty="0" smtClean="0"/>
              <a:t>родилась </a:t>
            </a:r>
            <a:r>
              <a:rPr lang="ru-RU" sz="1400" dirty="0" smtClean="0"/>
              <a:t>в 1931 году в деревне Комарово Духовщинского района. Когда началась война девочке исполнилось 10 лет. Вместе с ней в школе учились ребята с </a:t>
            </a:r>
            <a:r>
              <a:rPr lang="ru-RU" sz="1400" dirty="0" err="1" smtClean="0"/>
              <a:t>Хутор-Титово</a:t>
            </a:r>
            <a:r>
              <a:rPr lang="ru-RU" sz="1400" dirty="0" smtClean="0"/>
              <a:t>, </a:t>
            </a:r>
            <a:r>
              <a:rPr lang="ru-RU" sz="1400" dirty="0" smtClean="0"/>
              <a:t>так как </a:t>
            </a:r>
            <a:r>
              <a:rPr lang="ru-RU" sz="1400" dirty="0" smtClean="0"/>
              <a:t>деревни находились  в 2,5 км друг от друга. В 1920-1922 гг. давали землю крестьянам. Деревня </a:t>
            </a:r>
            <a:r>
              <a:rPr lang="ru-RU" sz="1400" dirty="0" err="1" smtClean="0"/>
              <a:t>Титово</a:t>
            </a:r>
            <a:r>
              <a:rPr lang="ru-RU" sz="1400" dirty="0" smtClean="0"/>
              <a:t> была большая, земли было мало, всем желающим не хватило, поэтому раздали землю напротив д</a:t>
            </a:r>
            <a:r>
              <a:rPr lang="ru-RU" sz="1400" dirty="0" smtClean="0"/>
              <a:t>. Медведево</a:t>
            </a:r>
            <a:r>
              <a:rPr lang="ru-RU" sz="1400" dirty="0" smtClean="0"/>
              <a:t>. Так образовалась деревня </a:t>
            </a:r>
            <a:r>
              <a:rPr lang="ru-RU" sz="1400" dirty="0" err="1" smtClean="0"/>
              <a:t>Хутор-Титово</a:t>
            </a:r>
            <a:r>
              <a:rPr lang="ru-RU" sz="1400" dirty="0" smtClean="0"/>
              <a:t>. Возле дома семьи Марии Васильевны была дорога, по которой из </a:t>
            </a:r>
            <a:r>
              <a:rPr lang="ru-RU" sz="1400" dirty="0" err="1" smtClean="0"/>
              <a:t>Хутор-Титово</a:t>
            </a:r>
            <a:r>
              <a:rPr lang="ru-RU" sz="1400" dirty="0" smtClean="0"/>
              <a:t> ездили на лошадях в Духовщину. Несмотря на войну, жизнь текла своим чередом: устраивали вечеринки среди молодежи, играли свадьбы. Молодежь из д</a:t>
            </a:r>
            <a:r>
              <a:rPr lang="ru-RU" sz="1400" dirty="0" smtClean="0"/>
              <a:t>. Комарово </a:t>
            </a:r>
            <a:r>
              <a:rPr lang="ru-RU" sz="1400" dirty="0" smtClean="0"/>
              <a:t>туда ходила, так как там не было ни </a:t>
            </a:r>
            <a:r>
              <a:rPr lang="ru-RU" sz="1400" dirty="0" smtClean="0"/>
              <a:t>немцев, </a:t>
            </a:r>
            <a:r>
              <a:rPr lang="ru-RU" sz="1400" dirty="0" smtClean="0"/>
              <a:t>ни партизан. И перед самой трагедией в деревне играли свадьбу. В </a:t>
            </a:r>
            <a:r>
              <a:rPr lang="ru-RU" sz="1400" dirty="0" smtClean="0"/>
              <a:t>д. </a:t>
            </a:r>
            <a:r>
              <a:rPr lang="ru-RU" sz="1400" dirty="0" err="1" smtClean="0"/>
              <a:t>Клепики</a:t>
            </a:r>
            <a:r>
              <a:rPr lang="ru-RU" sz="1400" dirty="0" smtClean="0"/>
              <a:t> (слева </a:t>
            </a:r>
            <a:r>
              <a:rPr lang="ru-RU" sz="1400" dirty="0" smtClean="0"/>
              <a:t>от деревни Комарово) была малая комендатура: жил один немец, а при нем поляк-переводчик, его дед или прадед в свое время был помещиком в Кулагине. В распоряжении была лошадь, а кучером был дядька невесты. Немец захотел посмотреть, как играют русские свадьбы. На свадьбе немец напился, начал </a:t>
            </a:r>
            <a:r>
              <a:rPr lang="ru-RU" sz="1400" dirty="0" smtClean="0"/>
              <a:t>ругаться. </a:t>
            </a:r>
            <a:r>
              <a:rPr lang="ru-RU" sz="1400" dirty="0" smtClean="0"/>
              <a:t>Поляк его уговорил ехать домой, сели в телегу, тронулись. И вдруг откуда ни возьмись выскочил парнишка лет 12 и выстрелил в немца из пистолета.  Попал в левую руку. Ранил легко. Сделали перевязку…Но..</a:t>
            </a:r>
          </a:p>
          <a:p>
            <a:pPr indent="355600" algn="just"/>
            <a:r>
              <a:rPr lang="ru-RU" sz="1400" dirty="0" smtClean="0"/>
              <a:t>На </a:t>
            </a:r>
            <a:r>
              <a:rPr lang="ru-RU" sz="1400" dirty="0" smtClean="0"/>
              <a:t>следующее утро случилась трагедия, явились </a:t>
            </a:r>
            <a:r>
              <a:rPr lang="ru-RU" sz="1400" dirty="0" smtClean="0"/>
              <a:t>каратели, </a:t>
            </a:r>
            <a:r>
              <a:rPr lang="ru-RU" sz="1400" dirty="0" smtClean="0"/>
              <a:t>согнали жителей, расстреляли, деревню сожгли. Не щадили ни детей, ни женщин, ни стариков. Чудом удалось спастись нескольким жителям, оказавшись под трупами  расстрелянных людей. В дом родителей Марии Васильевны привели маленькую девочку лет 6-7. Она ничего не ела и не пила, ничего не говорила, была в шоковом состоянии от перенесенного ужаса. Ее потом отправили в тыл. Девочка выжила, жила в Смоленске, приезжала в родную деревню на могилу односельчан.</a:t>
            </a:r>
          </a:p>
          <a:p>
            <a:pPr indent="355600" algn="just"/>
            <a:r>
              <a:rPr lang="ru-RU" sz="1400" dirty="0" smtClean="0"/>
              <a:t>Отец </a:t>
            </a:r>
            <a:r>
              <a:rPr lang="ru-RU" sz="1400" dirty="0" smtClean="0"/>
              <a:t>в  деревне не жил, его привлекли гонять скот в советский тыл. В 1943 году он пришел домой умирать, у него была проколота </a:t>
            </a:r>
            <a:r>
              <a:rPr lang="ru-RU" sz="1400" dirty="0" smtClean="0"/>
              <a:t>половина </a:t>
            </a:r>
            <a:r>
              <a:rPr lang="ru-RU" sz="1400" dirty="0" smtClean="0"/>
              <a:t>легкого. Он уже не мог ходить.</a:t>
            </a:r>
          </a:p>
          <a:p>
            <a:pPr indent="355600" algn="just"/>
            <a:r>
              <a:rPr lang="ru-RU" sz="1400" dirty="0" smtClean="0"/>
              <a:t>Маму</a:t>
            </a:r>
            <a:r>
              <a:rPr lang="ru-RU" sz="1400" dirty="0" smtClean="0"/>
              <a:t>, сестру и брата немцы гоняли на окопы в деревню </a:t>
            </a:r>
            <a:r>
              <a:rPr lang="ru-RU" sz="1400" dirty="0" err="1" smtClean="0"/>
              <a:t>Бурьково</a:t>
            </a:r>
            <a:r>
              <a:rPr lang="ru-RU" sz="1400" dirty="0" smtClean="0"/>
              <a:t>. Хаты в деревне  Комарово немцы разобрали на окопы. Пришлось жить в д</a:t>
            </a:r>
            <a:r>
              <a:rPr lang="ru-RU" sz="1400" dirty="0" smtClean="0"/>
              <a:t>. </a:t>
            </a:r>
            <a:r>
              <a:rPr lang="ru-RU" sz="1400" dirty="0" err="1" smtClean="0"/>
              <a:t>Клепики</a:t>
            </a:r>
            <a:r>
              <a:rPr lang="ru-RU" sz="1400" dirty="0" smtClean="0"/>
              <a:t>, отца заставили убирать комендатуру.</a:t>
            </a:r>
          </a:p>
          <a:p>
            <a:pPr algn="ctr"/>
            <a:r>
              <a:rPr lang="ru-RU" sz="1400" dirty="0" smtClean="0"/>
              <a:t>23 </a:t>
            </a:r>
            <a:r>
              <a:rPr lang="ru-RU" sz="1400" dirty="0" smtClean="0"/>
              <a:t>июня 2020 года</a:t>
            </a:r>
            <a:endParaRPr lang="ru-RU" sz="1350" dirty="0" smtClean="0"/>
          </a:p>
        </p:txBody>
      </p:sp>
    </p:spTree>
    <p:extLst>
      <p:ext uri="{BB962C8B-B14F-4D97-AF65-F5344CB8AC3E}">
        <p14:creationId xmlns:p14="http://schemas.microsoft.com/office/powerpoint/2010/main" xmlns="" val="421757458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p:bgPr>
    </p:bg>
    <p:spTree>
      <p:nvGrpSpPr>
        <p:cNvPr id="1" name=""/>
        <p:cNvGrpSpPr/>
        <p:nvPr/>
      </p:nvGrpSpPr>
      <p:grpSpPr>
        <a:xfrm>
          <a:off x="0" y="0"/>
          <a:ext cx="0" cy="0"/>
          <a:chOff x="0" y="0"/>
          <a:chExt cx="0" cy="0"/>
        </a:xfrm>
      </p:grpSpPr>
      <p:sp>
        <p:nvSpPr>
          <p:cNvPr id="10" name="AutoShape 11" descr="https://im0-tub-ru.yandex.net/i?id=f6c7d95ab2c06703b0d987c2ec9e6b4b-sr&amp;n=13"/>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6" name="AutoShape 2"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 name="TextBox 22"/>
          <p:cNvSpPr txBox="1"/>
          <p:nvPr/>
        </p:nvSpPr>
        <p:spPr>
          <a:xfrm>
            <a:off x="260648" y="8713113"/>
            <a:ext cx="6336704" cy="400110"/>
          </a:xfrm>
          <a:prstGeom prst="rect">
            <a:avLst/>
          </a:prstGeom>
          <a:noFill/>
        </p:spPr>
        <p:txBody>
          <a:bodyPr wrap="square" rtlCol="0">
            <a:spAutoFit/>
          </a:bodyPr>
          <a:lstStyle/>
          <a:p>
            <a:pPr algn="ctr"/>
            <a:r>
              <a:rPr lang="ru-RU" sz="2000" b="1" dirty="0" smtClean="0">
                <a:latin typeface="Segoe Script" pitchFamily="34" charset="0"/>
                <a:ea typeface="Gungsuh" pitchFamily="18" charset="-127"/>
              </a:rPr>
              <a:t>Полякова Мария Васильевна</a:t>
            </a:r>
            <a:endParaRPr lang="ru-RU" sz="2000" b="1" dirty="0">
              <a:latin typeface="Segoe Script" pitchFamily="34" charset="0"/>
              <a:ea typeface="Gungsuh" pitchFamily="18" charset="-127"/>
            </a:endParaRPr>
          </a:p>
        </p:txBody>
      </p:sp>
      <p:sp>
        <p:nvSpPr>
          <p:cNvPr id="24" name="TextBox 23"/>
          <p:cNvSpPr txBox="1"/>
          <p:nvPr/>
        </p:nvSpPr>
        <p:spPr>
          <a:xfrm>
            <a:off x="691260" y="0"/>
            <a:ext cx="5646097" cy="523220"/>
          </a:xfrm>
          <a:prstGeom prst="rect">
            <a:avLst/>
          </a:prstGeom>
          <a:noFill/>
        </p:spPr>
        <p:txBody>
          <a:bodyPr wrap="none" rtlCol="0">
            <a:spAutoFit/>
          </a:bodyPr>
          <a:lstStyle/>
          <a:p>
            <a:pPr algn="ctr"/>
            <a:r>
              <a:rPr lang="ru-RU" sz="2800" b="1" dirty="0" smtClean="0">
                <a:latin typeface="Monotype Corsiva" pitchFamily="66" charset="0"/>
              </a:rPr>
              <a:t>История Духовщинского района в лицах</a:t>
            </a:r>
            <a:endParaRPr lang="ru-RU" sz="2800" b="1" dirty="0">
              <a:latin typeface="Monotype Corsiva" pitchFamily="66" charset="0"/>
            </a:endParaRPr>
          </a:p>
        </p:txBody>
      </p:sp>
      <p:sp>
        <p:nvSpPr>
          <p:cNvPr id="29" name="TextBox 28"/>
          <p:cNvSpPr txBox="1"/>
          <p:nvPr/>
        </p:nvSpPr>
        <p:spPr>
          <a:xfrm>
            <a:off x="2060848" y="539553"/>
            <a:ext cx="4392488" cy="369332"/>
          </a:xfrm>
          <a:prstGeom prst="rect">
            <a:avLst/>
          </a:prstGeom>
          <a:noFill/>
        </p:spPr>
        <p:txBody>
          <a:bodyPr wrap="square" rtlCol="0">
            <a:spAutoFit/>
          </a:bodyPr>
          <a:lstStyle/>
          <a:p>
            <a:pPr indent="355600" algn="just"/>
            <a:endParaRPr lang="ru-RU" dirty="0"/>
          </a:p>
        </p:txBody>
      </p:sp>
      <p:sp>
        <p:nvSpPr>
          <p:cNvPr id="30" name="TextBox 29"/>
          <p:cNvSpPr txBox="1"/>
          <p:nvPr/>
        </p:nvSpPr>
        <p:spPr>
          <a:xfrm>
            <a:off x="188640" y="467545"/>
            <a:ext cx="6408712" cy="8279190"/>
          </a:xfrm>
          <a:prstGeom prst="rect">
            <a:avLst/>
          </a:prstGeom>
          <a:noFill/>
        </p:spPr>
        <p:txBody>
          <a:bodyPr wrap="square" rtlCol="0">
            <a:spAutoFit/>
          </a:bodyPr>
          <a:lstStyle/>
          <a:p>
            <a:pPr indent="355600" algn="just"/>
            <a:r>
              <a:rPr lang="ru-RU" sz="1400" dirty="0" smtClean="0"/>
              <a:t>В </a:t>
            </a:r>
            <a:r>
              <a:rPr lang="ru-RU" sz="1400" dirty="0" smtClean="0"/>
              <a:t>сентябре 1943 </a:t>
            </a:r>
            <a:r>
              <a:rPr lang="ru-RU" sz="1400" dirty="0" smtClean="0"/>
              <a:t>г. </a:t>
            </a:r>
            <a:r>
              <a:rPr lang="ru-RU" sz="1400" dirty="0" smtClean="0"/>
              <a:t>немцы начали  поспешно отступать. Наши долго не могли освободить </a:t>
            </a:r>
            <a:r>
              <a:rPr lang="ru-RU" sz="1400" dirty="0" smtClean="0"/>
              <a:t>г. Духовщина. </a:t>
            </a:r>
            <a:r>
              <a:rPr lang="ru-RU" sz="1400" dirty="0" smtClean="0"/>
              <a:t>Шли большие бои в </a:t>
            </a:r>
            <a:r>
              <a:rPr lang="ru-RU" sz="1400" dirty="0" smtClean="0"/>
              <a:t>деревнях Комарово</a:t>
            </a:r>
            <a:r>
              <a:rPr lang="ru-RU" sz="1400" dirty="0" smtClean="0"/>
              <a:t>, </a:t>
            </a:r>
            <a:r>
              <a:rPr lang="ru-RU" sz="1400" dirty="0" smtClean="0"/>
              <a:t>Спас-Углы</a:t>
            </a:r>
            <a:r>
              <a:rPr lang="ru-RU" sz="1400" dirty="0" smtClean="0"/>
              <a:t>, </a:t>
            </a:r>
            <a:r>
              <a:rPr lang="ru-RU" sz="1400" dirty="0" smtClean="0"/>
              <a:t>Починок</a:t>
            </a:r>
            <a:r>
              <a:rPr lang="ru-RU" sz="1400" dirty="0" smtClean="0"/>
              <a:t>, </a:t>
            </a:r>
            <a:r>
              <a:rPr lang="ru-RU" sz="1400" dirty="0" err="1" smtClean="0"/>
              <a:t>Гремилево</a:t>
            </a:r>
            <a:r>
              <a:rPr lang="ru-RU" sz="1400" dirty="0" smtClean="0"/>
              <a:t>, Жуково, Кулагин, </a:t>
            </a:r>
            <a:r>
              <a:rPr lang="ru-RU" sz="1400" dirty="0" err="1" smtClean="0"/>
              <a:t>Малеевка</a:t>
            </a:r>
            <a:r>
              <a:rPr lang="ru-RU" sz="1400" dirty="0" smtClean="0"/>
              <a:t>. За </a:t>
            </a:r>
            <a:r>
              <a:rPr lang="ru-RU" sz="1400" dirty="0" smtClean="0"/>
              <a:t>д. Зимец, возле д. </a:t>
            </a:r>
            <a:r>
              <a:rPr lang="ru-RU" sz="1400" dirty="0" err="1" smtClean="0"/>
              <a:t>Филиппово</a:t>
            </a:r>
            <a:r>
              <a:rPr lang="ru-RU" sz="1400" dirty="0" smtClean="0"/>
              <a:t> было танковое сражение. Наш танкист вырвался вперед, с боями  прорвался к Духовщине. У танка сбили башню, и экипажу пришлось повернуть назад, танк горел, доехал до реки, заклинило люк и бойцы не смогли выбраться, сгорели заживо. Об этом печаталось в журнале. Фамилия командира </a:t>
            </a:r>
            <a:r>
              <a:rPr lang="ru-RU" sz="1400" dirty="0" err="1" smtClean="0"/>
              <a:t>Жанойгло</a:t>
            </a:r>
            <a:r>
              <a:rPr lang="ru-RU" sz="1400" dirty="0" smtClean="0"/>
              <a:t>. Духовщину </a:t>
            </a:r>
            <a:r>
              <a:rPr lang="ru-RU" sz="1400" dirty="0" smtClean="0"/>
              <a:t>брали со стороны </a:t>
            </a:r>
            <a:r>
              <a:rPr lang="ru-RU" sz="1400" dirty="0" err="1" smtClean="0"/>
              <a:t>льнозаводского</a:t>
            </a:r>
            <a:r>
              <a:rPr lang="ru-RU" sz="1400" dirty="0" smtClean="0"/>
              <a:t> кладбища с небольшими потерями.</a:t>
            </a:r>
          </a:p>
          <a:p>
            <a:pPr indent="355600" algn="just"/>
            <a:r>
              <a:rPr lang="ru-RU" sz="1400" dirty="0" smtClean="0"/>
              <a:t>Разбитые </a:t>
            </a:r>
            <a:r>
              <a:rPr lang="ru-RU" sz="1400" dirty="0" smtClean="0"/>
              <a:t>танки после освобождения Духовщины стояли вплоть до 1952 года. Как-то Марии Васильевне пришлось ехать на велосипеде из </a:t>
            </a:r>
            <a:r>
              <a:rPr lang="ru-RU" sz="1400" dirty="0" err="1" smtClean="0"/>
              <a:t>Тахаева</a:t>
            </a:r>
            <a:r>
              <a:rPr lang="ru-RU" sz="1400" dirty="0" smtClean="0"/>
              <a:t> в Духовщину, где она училась в </a:t>
            </a:r>
            <a:r>
              <a:rPr lang="ru-RU" sz="1400" dirty="0" err="1" smtClean="0"/>
              <a:t>педучлище</a:t>
            </a:r>
            <a:r>
              <a:rPr lang="ru-RU" sz="1400" dirty="0" smtClean="0"/>
              <a:t>, через деревню </a:t>
            </a:r>
            <a:r>
              <a:rPr lang="ru-RU" sz="1400" dirty="0" err="1" smtClean="0"/>
              <a:t>Филиппово</a:t>
            </a:r>
            <a:r>
              <a:rPr lang="ru-RU" sz="1400" dirty="0" smtClean="0"/>
              <a:t>. Две пары танков стояли </a:t>
            </a:r>
            <a:r>
              <a:rPr lang="ru-RU" sz="1400" dirty="0" err="1" smtClean="0"/>
              <a:t>напопа</a:t>
            </a:r>
            <a:r>
              <a:rPr lang="ru-RU" sz="1400" dirty="0" smtClean="0"/>
              <a:t>, сцепившись друг с другом. В большинстве в танках «сидели» </a:t>
            </a:r>
            <a:r>
              <a:rPr lang="ru-RU" sz="1400" dirty="0" smtClean="0"/>
              <a:t>скелеты….</a:t>
            </a:r>
            <a:r>
              <a:rPr lang="ru-RU" sz="1400" dirty="0" smtClean="0"/>
              <a:t>Тогда железо никто не принимал, много было мин, снарядов. Только в 1952 </a:t>
            </a:r>
            <a:r>
              <a:rPr lang="ru-RU" sz="1400" dirty="0" smtClean="0"/>
              <a:t>г. </a:t>
            </a:r>
            <a:r>
              <a:rPr lang="ru-RU" sz="1400" dirty="0" smtClean="0"/>
              <a:t>прибыла в Духовщину саперная часть, которая стояла возле педучилища (на стадионе в палатках). У ребят был духовой оркестр. Каждый день, если не было подорванных на минах, играл оркестр, на танцы собиралась вся Духовщина, вернее, молодежь города</a:t>
            </a:r>
            <a:r>
              <a:rPr lang="ru-RU" sz="1400" dirty="0" smtClean="0"/>
              <a:t>.</a:t>
            </a:r>
            <a:r>
              <a:rPr lang="ru-RU" sz="1400" b="1" dirty="0" smtClean="0"/>
              <a:t> </a:t>
            </a:r>
            <a:endParaRPr lang="ru-RU" sz="1400" b="1" dirty="0" smtClean="0"/>
          </a:p>
          <a:p>
            <a:pPr indent="355600" algn="just"/>
            <a:r>
              <a:rPr lang="ru-RU" sz="1400" dirty="0" smtClean="0"/>
              <a:t>Из </a:t>
            </a:r>
            <a:r>
              <a:rPr lang="ru-RU" sz="1400" dirty="0" smtClean="0"/>
              <a:t>воспоминаний </a:t>
            </a:r>
            <a:r>
              <a:rPr lang="ru-RU" sz="1400" dirty="0" smtClean="0"/>
              <a:t>Марии Васильевны «</a:t>
            </a:r>
            <a:r>
              <a:rPr lang="ru-RU" sz="1400" dirty="0" smtClean="0"/>
              <a:t>Немцы, отступая, сгоняли людей из деревень в группы, по дороге ехали на машинах, на тракторах, тягачах, везли боеприпасы, орудия, раненых, а по бокам дороги гнали людей конвоиры с автоматами. Стоял страшный крик. Кричали дети, по канавам они не могли быстро идти, немцы кричали, били людей прикладами. Шли колонна за колонной. Прошли деревню  </a:t>
            </a:r>
            <a:r>
              <a:rPr lang="ru-RU" sz="1400" dirty="0" err="1" smtClean="0"/>
              <a:t>Зуево</a:t>
            </a:r>
            <a:r>
              <a:rPr lang="ru-RU" sz="1400" dirty="0" smtClean="0"/>
              <a:t>, налетели наши самолеты. Стали стрелять, но убитых не было, стреляли впустую, жалели людей. Страшный рев самолетов, так как опускались очень низко, пугал людей. Отцу стало плохо. Он сказал: «Я умираю»,- и упал. Брат и сестра подхватили его и потянули в сторону. Следом шла вторая колонна. Конвоир побежал догонять свою колонну, нас не тронул, мы успели уползти в кусты. Потом переползли поле и оказались в болоте возле </a:t>
            </a:r>
            <a:r>
              <a:rPr lang="ru-RU" sz="1400" dirty="0" err="1" smtClean="0"/>
              <a:t>Кубарова</a:t>
            </a:r>
            <a:r>
              <a:rPr lang="ru-RU" sz="1400" dirty="0" smtClean="0"/>
              <a:t>. Ночью немцы жгли </a:t>
            </a:r>
            <a:r>
              <a:rPr lang="ru-RU" sz="1400" dirty="0" err="1" smtClean="0"/>
              <a:t>Кубарово</a:t>
            </a:r>
            <a:r>
              <a:rPr lang="ru-RU" sz="1400" dirty="0" smtClean="0"/>
              <a:t>, а утром бой был где-то возле </a:t>
            </a:r>
            <a:r>
              <a:rPr lang="ru-RU" sz="1400" dirty="0" smtClean="0"/>
              <a:t>Витязей. </a:t>
            </a:r>
            <a:r>
              <a:rPr lang="ru-RU" sz="1400" dirty="0" smtClean="0"/>
              <a:t>Мы решили выйти к дороге, в это время показалась машина, полная раненых. Нас взяли, отца в кабину</a:t>
            </a:r>
            <a:r>
              <a:rPr lang="ru-RU" sz="1400" dirty="0" smtClean="0"/>
              <a:t>.</a:t>
            </a:r>
            <a:r>
              <a:rPr lang="ru-RU" sz="1400" dirty="0" smtClean="0"/>
              <a:t> Мы первыми  приехали в Духовщину.</a:t>
            </a:r>
            <a:r>
              <a:rPr lang="ru-RU" sz="1400" dirty="0" smtClean="0"/>
              <a:t>  </a:t>
            </a:r>
            <a:endParaRPr lang="ru-RU" sz="1200" dirty="0" smtClean="0"/>
          </a:p>
        </p:txBody>
      </p:sp>
    </p:spTree>
    <p:extLst>
      <p:ext uri="{BB962C8B-B14F-4D97-AF65-F5344CB8AC3E}">
        <p14:creationId xmlns:p14="http://schemas.microsoft.com/office/powerpoint/2010/main" xmlns="" val="421757458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p:bgPr>
    </p:bg>
    <p:spTree>
      <p:nvGrpSpPr>
        <p:cNvPr id="1" name=""/>
        <p:cNvGrpSpPr/>
        <p:nvPr/>
      </p:nvGrpSpPr>
      <p:grpSpPr>
        <a:xfrm>
          <a:off x="0" y="0"/>
          <a:ext cx="0" cy="0"/>
          <a:chOff x="0" y="0"/>
          <a:chExt cx="0" cy="0"/>
        </a:xfrm>
      </p:grpSpPr>
      <p:sp>
        <p:nvSpPr>
          <p:cNvPr id="10" name="AutoShape 11" descr="https://im0-tub-ru.yandex.net/i?id=f6c7d95ab2c06703b0d987c2ec9e6b4b-sr&amp;n=13"/>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6" name="AutoShape 2"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 name="TextBox 22"/>
          <p:cNvSpPr txBox="1"/>
          <p:nvPr/>
        </p:nvSpPr>
        <p:spPr>
          <a:xfrm>
            <a:off x="260648" y="8713113"/>
            <a:ext cx="6336704" cy="400110"/>
          </a:xfrm>
          <a:prstGeom prst="rect">
            <a:avLst/>
          </a:prstGeom>
          <a:noFill/>
        </p:spPr>
        <p:txBody>
          <a:bodyPr wrap="square" rtlCol="0">
            <a:spAutoFit/>
          </a:bodyPr>
          <a:lstStyle/>
          <a:p>
            <a:pPr algn="ctr"/>
            <a:r>
              <a:rPr lang="ru-RU" sz="2000" b="1" dirty="0" smtClean="0">
                <a:latin typeface="Segoe Script" pitchFamily="34" charset="0"/>
                <a:ea typeface="Gungsuh" pitchFamily="18" charset="-127"/>
              </a:rPr>
              <a:t>Полякова Мария Васильевна</a:t>
            </a:r>
            <a:endParaRPr lang="ru-RU" sz="2000" b="1" dirty="0">
              <a:latin typeface="Segoe Script" pitchFamily="34" charset="0"/>
              <a:ea typeface="Gungsuh" pitchFamily="18" charset="-127"/>
            </a:endParaRPr>
          </a:p>
        </p:txBody>
      </p:sp>
      <p:sp>
        <p:nvSpPr>
          <p:cNvPr id="24" name="TextBox 23"/>
          <p:cNvSpPr txBox="1"/>
          <p:nvPr/>
        </p:nvSpPr>
        <p:spPr>
          <a:xfrm>
            <a:off x="691260" y="0"/>
            <a:ext cx="5646097" cy="523220"/>
          </a:xfrm>
          <a:prstGeom prst="rect">
            <a:avLst/>
          </a:prstGeom>
          <a:noFill/>
        </p:spPr>
        <p:txBody>
          <a:bodyPr wrap="none" rtlCol="0">
            <a:spAutoFit/>
          </a:bodyPr>
          <a:lstStyle/>
          <a:p>
            <a:pPr algn="ctr"/>
            <a:r>
              <a:rPr lang="ru-RU" sz="2800" b="1" dirty="0" smtClean="0">
                <a:latin typeface="Monotype Corsiva" pitchFamily="66" charset="0"/>
              </a:rPr>
              <a:t>История Духовщинского района в лицах</a:t>
            </a:r>
            <a:endParaRPr lang="ru-RU" sz="2800" b="1" dirty="0">
              <a:latin typeface="Monotype Corsiva" pitchFamily="66" charset="0"/>
            </a:endParaRPr>
          </a:p>
        </p:txBody>
      </p:sp>
      <p:sp>
        <p:nvSpPr>
          <p:cNvPr id="29" name="TextBox 28"/>
          <p:cNvSpPr txBox="1"/>
          <p:nvPr/>
        </p:nvSpPr>
        <p:spPr>
          <a:xfrm>
            <a:off x="2060848" y="539553"/>
            <a:ext cx="4392488" cy="369332"/>
          </a:xfrm>
          <a:prstGeom prst="rect">
            <a:avLst/>
          </a:prstGeom>
          <a:noFill/>
        </p:spPr>
        <p:txBody>
          <a:bodyPr wrap="square" rtlCol="0">
            <a:spAutoFit/>
          </a:bodyPr>
          <a:lstStyle/>
          <a:p>
            <a:pPr indent="355600" algn="just"/>
            <a:endParaRPr lang="ru-RU" dirty="0"/>
          </a:p>
        </p:txBody>
      </p:sp>
      <p:sp>
        <p:nvSpPr>
          <p:cNvPr id="30" name="TextBox 29"/>
          <p:cNvSpPr txBox="1"/>
          <p:nvPr/>
        </p:nvSpPr>
        <p:spPr>
          <a:xfrm>
            <a:off x="188640" y="467545"/>
            <a:ext cx="6408712" cy="8463855"/>
          </a:xfrm>
          <a:prstGeom prst="rect">
            <a:avLst/>
          </a:prstGeom>
          <a:noFill/>
        </p:spPr>
        <p:txBody>
          <a:bodyPr wrap="square" rtlCol="0">
            <a:spAutoFit/>
          </a:bodyPr>
          <a:lstStyle/>
          <a:p>
            <a:pPr indent="355600" algn="just"/>
            <a:r>
              <a:rPr lang="ru-RU" sz="1400" dirty="0" smtClean="0"/>
              <a:t>Ни </a:t>
            </a:r>
            <a:r>
              <a:rPr lang="ru-RU" sz="1400" dirty="0" smtClean="0"/>
              <a:t>одного человека, дымились дома, ни одного убитого. Подъехали к больнице, нас встретили саперы, сказали, что много работы, все заминировано, врачей </a:t>
            </a:r>
            <a:r>
              <a:rPr lang="ru-RU" sz="1400" dirty="0" smtClean="0"/>
              <a:t>нет… И </a:t>
            </a:r>
            <a:r>
              <a:rPr lang="ru-RU" sz="1400" dirty="0" smtClean="0"/>
              <a:t>раненых повезли в </a:t>
            </a:r>
            <a:r>
              <a:rPr lang="ru-RU" sz="1400" dirty="0" err="1" smtClean="0"/>
              <a:t>Отрю</a:t>
            </a:r>
            <a:r>
              <a:rPr lang="ru-RU" sz="1400" dirty="0" smtClean="0"/>
              <a:t>, где находился наш госпиталь. По городу ехали медленно, дороги в камнях</a:t>
            </a:r>
            <a:r>
              <a:rPr lang="ru-RU" sz="1400" dirty="0" smtClean="0"/>
              <a:t>. </a:t>
            </a:r>
            <a:r>
              <a:rPr lang="ru-RU" sz="1400" dirty="0" smtClean="0"/>
              <a:t>Подъезжая к милиции увидели Никольский собор (на месте кинотеатра). Неимоверной красоты здание уцелело. Цвет оранжевый, куполов не было, кровля округлой формы, а спереди (к приступкам) две позолоченные маковки. Большая висела, сбил снаряд, а меньшая стояла. Позолоченные двери. А какие окна!! Уму непостижимо, как можно разобрать такое красивое, уцелевшее здание? на печки, а ведь кругом были разрушенные здания?!....</a:t>
            </a:r>
          </a:p>
          <a:p>
            <a:pPr indent="355600" algn="just"/>
            <a:r>
              <a:rPr lang="ru-RU" sz="1400" dirty="0" smtClean="0"/>
              <a:t> В 1948 </a:t>
            </a:r>
            <a:r>
              <a:rPr lang="ru-RU" sz="1400" dirty="0" smtClean="0"/>
              <a:t>г. </a:t>
            </a:r>
            <a:r>
              <a:rPr lang="ru-RU" sz="1400" dirty="0" smtClean="0"/>
              <a:t>колокольня с колоколами еще стояла, с нее ребята прыгали с парашютом. На угловом здании, где раньше располагался отдел образования было размещено полотно-экран, на котором была нарисована картина, как немцы расправляются с жителями деревни Хутор-Титов. А внизу </a:t>
            </a:r>
            <a:r>
              <a:rPr lang="ru-RU" sz="1400" dirty="0" smtClean="0"/>
              <a:t>надпись: </a:t>
            </a:r>
            <a:r>
              <a:rPr lang="ru-RU" sz="1400" dirty="0" smtClean="0"/>
              <a:t>«Отомстим за Зою Космодемьянскую и жителей Хутор </a:t>
            </a:r>
            <a:r>
              <a:rPr lang="ru-RU" sz="1400" dirty="0" err="1" smtClean="0"/>
              <a:t>Титово</a:t>
            </a:r>
            <a:r>
              <a:rPr lang="ru-RU" sz="1400" dirty="0" smtClean="0"/>
              <a:t>». Когда освобождали Духовщинский район, было решено в плен немцев не брать, так решили бойцы. Оказывается, солдаты и офицеры подразделения  </a:t>
            </a:r>
            <a:r>
              <a:rPr lang="ru-RU" sz="1400" dirty="0" smtClean="0"/>
              <a:t>332-го пехотного полка 197-й </a:t>
            </a:r>
            <a:r>
              <a:rPr lang="ru-RU" sz="1400" dirty="0" smtClean="0"/>
              <a:t>пехотной дивизии принимали участие в казни Зои Космодемьянской.  Эта же дивизия стояла под селом </a:t>
            </a:r>
            <a:r>
              <a:rPr lang="ru-RU" sz="1400" dirty="0" err="1" smtClean="0"/>
              <a:t>Вердино</a:t>
            </a:r>
            <a:r>
              <a:rPr lang="ru-RU" sz="1400" dirty="0" smtClean="0"/>
              <a:t>. И по одной из версий, именно палачи этой дивизии участвовали в казни жителей деревни Хутор Титов. (Осенью 1943 </a:t>
            </a:r>
            <a:r>
              <a:rPr lang="ru-RU" sz="1400" dirty="0" smtClean="0"/>
              <a:t>г. </a:t>
            </a:r>
            <a:r>
              <a:rPr lang="ru-RU" sz="1400" dirty="0" smtClean="0"/>
              <a:t>в боях под Смоленском 197-я пехотная дивизия вермахта была разгромлена). </a:t>
            </a:r>
            <a:r>
              <a:rPr lang="ru-RU" sz="1400" dirty="0" smtClean="0"/>
              <a:t>В </a:t>
            </a:r>
            <a:r>
              <a:rPr lang="ru-RU" sz="1400" dirty="0" smtClean="0"/>
              <a:t>Белоруссии одна Хатынь, а у нас в районе десятки и все по приказу этого гада, который издевался над Зоей Космодемьянской.</a:t>
            </a:r>
          </a:p>
          <a:p>
            <a:pPr indent="355600" algn="just"/>
            <a:r>
              <a:rPr lang="ru-RU" sz="1400" dirty="0" smtClean="0"/>
              <a:t>Из </a:t>
            </a:r>
            <a:r>
              <a:rPr lang="ru-RU" sz="1400" dirty="0" smtClean="0"/>
              <a:t>Духовщины поехали дальше. Старая дорога шла через </a:t>
            </a:r>
            <a:r>
              <a:rPr lang="ru-RU" sz="1400" dirty="0" err="1" smtClean="0"/>
              <a:t>Лукшино</a:t>
            </a:r>
            <a:r>
              <a:rPr lang="ru-RU" sz="1400" dirty="0" smtClean="0"/>
              <a:t>. Мост через реку Царевич. Мост разобран, только по бокам оставлены бревна, чтоб проехать. Ни перил, ничего. Возле моста лежат убитые немцы, мне показалось, что все они маленького роста. Черные от загара лица, в шинелях, в пилотках, человек 50. Ботинки 48 размера, а в стороне, влево, лежало человек 7-русские высокие солдаты (или офицеры), их убрали с дороги</a:t>
            </a:r>
            <a:r>
              <a:rPr lang="ru-RU" sz="1400" dirty="0" smtClean="0"/>
              <a:t>.</a:t>
            </a:r>
            <a:r>
              <a:rPr lang="ru-RU" sz="1400" dirty="0" smtClean="0"/>
              <a:t> </a:t>
            </a:r>
            <a:endParaRPr lang="ru-RU" sz="1400" dirty="0" smtClean="0"/>
          </a:p>
          <a:p>
            <a:pPr indent="355600" algn="just"/>
            <a:r>
              <a:rPr lang="ru-RU" sz="1400" dirty="0" smtClean="0"/>
              <a:t>Деревни </a:t>
            </a:r>
            <a:r>
              <a:rPr lang="ru-RU" sz="1400" dirty="0" err="1" smtClean="0"/>
              <a:t>Лукшино</a:t>
            </a:r>
            <a:r>
              <a:rPr lang="ru-RU" sz="1400" dirty="0" smtClean="0"/>
              <a:t>, </a:t>
            </a:r>
            <a:r>
              <a:rPr lang="ru-RU" sz="1400" dirty="0" err="1" smtClean="0"/>
              <a:t>Жатомля</a:t>
            </a:r>
            <a:r>
              <a:rPr lang="ru-RU" sz="1400" dirty="0" smtClean="0"/>
              <a:t>, Высокое, </a:t>
            </a:r>
            <a:r>
              <a:rPr lang="ru-RU" sz="1400" dirty="0" err="1" smtClean="0"/>
              <a:t>Рябово,Горенка</a:t>
            </a:r>
            <a:r>
              <a:rPr lang="ru-RU" sz="1400" dirty="0" smtClean="0"/>
              <a:t>, </a:t>
            </a:r>
            <a:r>
              <a:rPr lang="ru-RU" sz="1400" dirty="0" err="1" smtClean="0"/>
              <a:t>Клепики</a:t>
            </a:r>
            <a:r>
              <a:rPr lang="ru-RU" sz="1400" dirty="0" smtClean="0"/>
              <a:t>- нигде ни человека, всех угнали, дома </a:t>
            </a:r>
            <a:r>
              <a:rPr lang="ru-RU" sz="1400" dirty="0" smtClean="0"/>
              <a:t>пустые. </a:t>
            </a:r>
            <a:r>
              <a:rPr lang="ru-RU" sz="1400" dirty="0" smtClean="0"/>
              <a:t>Слезли у своей деревни. Возле дороги трупы убитых солдат, человек </a:t>
            </a:r>
            <a:r>
              <a:rPr lang="ru-RU" sz="1400" dirty="0" smtClean="0"/>
              <a:t>9 (</a:t>
            </a:r>
            <a:r>
              <a:rPr lang="ru-RU" sz="1400" dirty="0" smtClean="0"/>
              <a:t>слева от дороги</a:t>
            </a:r>
            <a:r>
              <a:rPr lang="ru-RU" sz="1400" dirty="0" smtClean="0"/>
              <a:t>), </a:t>
            </a:r>
            <a:r>
              <a:rPr lang="ru-RU" sz="1400" dirty="0" smtClean="0"/>
              <a:t>а справа видны столбики</a:t>
            </a:r>
            <a:r>
              <a:rPr lang="ru-RU" sz="1400" dirty="0" smtClean="0"/>
              <a:t>: </a:t>
            </a:r>
            <a:endParaRPr lang="ru-RU" sz="1200" dirty="0" smtClean="0"/>
          </a:p>
          <a:p>
            <a:pPr indent="355600" algn="just"/>
            <a:endParaRPr lang="ru-RU" sz="1200" dirty="0" smtClean="0"/>
          </a:p>
        </p:txBody>
      </p:sp>
    </p:spTree>
    <p:extLst>
      <p:ext uri="{BB962C8B-B14F-4D97-AF65-F5344CB8AC3E}">
        <p14:creationId xmlns:p14="http://schemas.microsoft.com/office/powerpoint/2010/main" xmlns="" val="421757458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p:bgPr>
    </p:bg>
    <p:spTree>
      <p:nvGrpSpPr>
        <p:cNvPr id="1" name=""/>
        <p:cNvGrpSpPr/>
        <p:nvPr/>
      </p:nvGrpSpPr>
      <p:grpSpPr>
        <a:xfrm>
          <a:off x="0" y="0"/>
          <a:ext cx="0" cy="0"/>
          <a:chOff x="0" y="0"/>
          <a:chExt cx="0" cy="0"/>
        </a:xfrm>
      </p:grpSpPr>
      <p:sp>
        <p:nvSpPr>
          <p:cNvPr id="10" name="AutoShape 11" descr="https://im0-tub-ru.yandex.net/i?id=f6c7d95ab2c06703b0d987c2ec9e6b4b-sr&amp;n=13"/>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6" name="AutoShape 2"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 name="TextBox 22"/>
          <p:cNvSpPr txBox="1"/>
          <p:nvPr/>
        </p:nvSpPr>
        <p:spPr>
          <a:xfrm>
            <a:off x="260648" y="8713113"/>
            <a:ext cx="6336704" cy="400110"/>
          </a:xfrm>
          <a:prstGeom prst="rect">
            <a:avLst/>
          </a:prstGeom>
          <a:noFill/>
        </p:spPr>
        <p:txBody>
          <a:bodyPr wrap="square" rtlCol="0">
            <a:spAutoFit/>
          </a:bodyPr>
          <a:lstStyle/>
          <a:p>
            <a:pPr algn="ctr"/>
            <a:r>
              <a:rPr lang="ru-RU" sz="2000" b="1" dirty="0" smtClean="0">
                <a:latin typeface="Segoe Script" pitchFamily="34" charset="0"/>
                <a:ea typeface="Gungsuh" pitchFamily="18" charset="-127"/>
              </a:rPr>
              <a:t>Полякова Мария </a:t>
            </a:r>
            <a:r>
              <a:rPr lang="ru-RU" sz="2000" b="1" dirty="0" smtClean="0">
                <a:latin typeface="Segoe Script" pitchFamily="34" charset="0"/>
                <a:ea typeface="Gungsuh" pitchFamily="18" charset="-127"/>
              </a:rPr>
              <a:t>В</a:t>
            </a:r>
            <a:r>
              <a:rPr lang="ru-RU" sz="2000" b="1" dirty="0" smtClean="0">
                <a:latin typeface="Segoe Script" pitchFamily="34" charset="0"/>
                <a:ea typeface="Gungsuh" pitchFamily="18" charset="-127"/>
              </a:rPr>
              <a:t>асильевна</a:t>
            </a:r>
            <a:endParaRPr lang="ru-RU" sz="2000" b="1" dirty="0">
              <a:latin typeface="Segoe Script" pitchFamily="34" charset="0"/>
              <a:ea typeface="Gungsuh" pitchFamily="18" charset="-127"/>
            </a:endParaRPr>
          </a:p>
        </p:txBody>
      </p:sp>
      <p:sp>
        <p:nvSpPr>
          <p:cNvPr id="24" name="TextBox 23"/>
          <p:cNvSpPr txBox="1"/>
          <p:nvPr/>
        </p:nvSpPr>
        <p:spPr>
          <a:xfrm>
            <a:off x="691260" y="0"/>
            <a:ext cx="5646097" cy="523220"/>
          </a:xfrm>
          <a:prstGeom prst="rect">
            <a:avLst/>
          </a:prstGeom>
          <a:noFill/>
        </p:spPr>
        <p:txBody>
          <a:bodyPr wrap="none" rtlCol="0">
            <a:spAutoFit/>
          </a:bodyPr>
          <a:lstStyle/>
          <a:p>
            <a:pPr algn="ctr"/>
            <a:r>
              <a:rPr lang="ru-RU" sz="2800" b="1" dirty="0" smtClean="0">
                <a:latin typeface="Monotype Corsiva" pitchFamily="66" charset="0"/>
              </a:rPr>
              <a:t>История Духовщинского района в лицах</a:t>
            </a:r>
            <a:endParaRPr lang="ru-RU" sz="2800" b="1" dirty="0">
              <a:latin typeface="Monotype Corsiva" pitchFamily="66" charset="0"/>
            </a:endParaRPr>
          </a:p>
        </p:txBody>
      </p:sp>
      <p:sp>
        <p:nvSpPr>
          <p:cNvPr id="29" name="TextBox 28"/>
          <p:cNvSpPr txBox="1"/>
          <p:nvPr/>
        </p:nvSpPr>
        <p:spPr>
          <a:xfrm>
            <a:off x="2060848" y="539553"/>
            <a:ext cx="4392488" cy="369332"/>
          </a:xfrm>
          <a:prstGeom prst="rect">
            <a:avLst/>
          </a:prstGeom>
          <a:noFill/>
        </p:spPr>
        <p:txBody>
          <a:bodyPr wrap="square" rtlCol="0">
            <a:spAutoFit/>
          </a:bodyPr>
          <a:lstStyle/>
          <a:p>
            <a:pPr indent="355600" algn="just"/>
            <a:endParaRPr lang="ru-RU" dirty="0"/>
          </a:p>
        </p:txBody>
      </p:sp>
      <p:sp>
        <p:nvSpPr>
          <p:cNvPr id="30" name="TextBox 29"/>
          <p:cNvSpPr txBox="1"/>
          <p:nvPr/>
        </p:nvSpPr>
        <p:spPr>
          <a:xfrm>
            <a:off x="188640" y="467545"/>
            <a:ext cx="6408712" cy="8863965"/>
          </a:xfrm>
          <a:prstGeom prst="rect">
            <a:avLst/>
          </a:prstGeom>
          <a:noFill/>
        </p:spPr>
        <p:txBody>
          <a:bodyPr wrap="square" rtlCol="0">
            <a:spAutoFit/>
          </a:bodyPr>
          <a:lstStyle/>
          <a:p>
            <a:pPr indent="355600" algn="just"/>
            <a:r>
              <a:rPr lang="ru-RU" sz="1400" dirty="0" smtClean="0"/>
              <a:t> </a:t>
            </a:r>
            <a:r>
              <a:rPr lang="ru-RU" sz="1400" dirty="0" smtClean="0"/>
              <a:t>«Разминировано на 10 км», подпись-Лукин. Колодец отравлен. Свернули с дороги к оврагу. Первый </a:t>
            </a:r>
            <a:r>
              <a:rPr lang="ru-RU" sz="1400" dirty="0" smtClean="0"/>
              <a:t>блиндаж…против </a:t>
            </a:r>
            <a:r>
              <a:rPr lang="ru-RU" sz="1400" dirty="0" smtClean="0"/>
              <a:t>него лежит убитый немец, а в следующий блиндаж </a:t>
            </a:r>
            <a:r>
              <a:rPr lang="ru-RU" sz="1400" dirty="0" smtClean="0"/>
              <a:t>зашли - </a:t>
            </a:r>
            <a:r>
              <a:rPr lang="ru-RU" sz="1400" dirty="0" smtClean="0"/>
              <a:t>наша утварь, наш дом. Печь теплая, потом появилась вторая семья. Зимовали веселее. Через </a:t>
            </a:r>
            <a:r>
              <a:rPr lang="ru-RU" sz="1400" dirty="0" smtClean="0"/>
              <a:t>три </a:t>
            </a:r>
            <a:r>
              <a:rPr lang="ru-RU" sz="1400" dirty="0" smtClean="0"/>
              <a:t>дня после нашего приезда приехала военная машина, человек 20-25, с ними капитан. Недалеко поставили две палатки. Их задача была похоронить всех убитых…..</a:t>
            </a:r>
          </a:p>
          <a:p>
            <a:pPr indent="355600" algn="just"/>
            <a:r>
              <a:rPr lang="ru-RU" sz="1400" dirty="0" smtClean="0"/>
              <a:t>Отец </a:t>
            </a:r>
            <a:r>
              <a:rPr lang="ru-RU" sz="1400" dirty="0" smtClean="0"/>
              <a:t>умер, брата забрали в армию, сестра устроилась работать в школу в Боровке возле Третьякова. А </a:t>
            </a:r>
            <a:r>
              <a:rPr lang="ru-RU" sz="1400" dirty="0" smtClean="0"/>
              <a:t>я, </a:t>
            </a:r>
            <a:r>
              <a:rPr lang="ru-RU" sz="1400" dirty="0" smtClean="0"/>
              <a:t>мама, младшая сестра зимовали в блиндаже. Продукты были по карточкам только в Духовщине. Деньги зарабатывала сестра Аня. За солью с мамой ходили в Ярцево, там на путях долбили черную застывшую соль, а дома вымачивали, промывали. А потом и в магазине соль появилась. В 1944 </a:t>
            </a:r>
            <a:r>
              <a:rPr lang="ru-RU" sz="1400" dirty="0" smtClean="0"/>
              <a:t>г. сестру </a:t>
            </a:r>
            <a:r>
              <a:rPr lang="ru-RU" sz="1400" dirty="0" smtClean="0"/>
              <a:t>Аню назначили заведующей </a:t>
            </a:r>
            <a:r>
              <a:rPr lang="ru-RU" sz="1400" dirty="0" err="1" smtClean="0"/>
              <a:t>Спас-Угловской</a:t>
            </a:r>
            <a:r>
              <a:rPr lang="ru-RU" sz="1400" dirty="0" smtClean="0"/>
              <a:t> начальной школой. Людей не было, деревня разбита. В 1944-45 гг. дети  учились в </a:t>
            </a:r>
            <a:r>
              <a:rPr lang="ru-RU" sz="1400" dirty="0" smtClean="0"/>
              <a:t>деревнях </a:t>
            </a:r>
            <a:r>
              <a:rPr lang="ru-RU" sz="1400" dirty="0" err="1" smtClean="0"/>
              <a:t>Уколово</a:t>
            </a:r>
            <a:r>
              <a:rPr lang="ru-RU" sz="1400" dirty="0" smtClean="0"/>
              <a:t>, Спас-Углы </a:t>
            </a:r>
            <a:r>
              <a:rPr lang="ru-RU" sz="1400" dirty="0" smtClean="0"/>
              <a:t>строили школу. Четыре солдата на лошадях пригнали в деревню  большущее стадо коров, до Ярцева их везли на товарнике. А людей в деревне нет, люди в Белоруссии, а кто и не дожил до освобождения района. Везде мины, снаряды, убитые. Сами сначала разминировали поля, а потом косили. Противопехотные мины не взрывались, фанерные ящички сгнили, а в противотанковых (наших) красные головки видны в траве, их мы относили в кучи. Работали все, и дети тоже. На коровах возили копны сена. Совхоз назвали «Федоровский» (по уцелевшей деревни </a:t>
            </a:r>
            <a:r>
              <a:rPr lang="ru-RU" sz="1400" dirty="0" err="1" smtClean="0"/>
              <a:t>Федорово</a:t>
            </a:r>
            <a:r>
              <a:rPr lang="ru-RU" sz="1400" dirty="0" smtClean="0"/>
              <a:t>), а центр в Бабино. Директор совхоза </a:t>
            </a:r>
            <a:r>
              <a:rPr lang="ru-RU" sz="1400" dirty="0" err="1" smtClean="0"/>
              <a:t>Аринушкин</a:t>
            </a:r>
            <a:r>
              <a:rPr lang="ru-RU" sz="1400" dirty="0" smtClean="0"/>
              <a:t>.  Ему дали машину (полуторку). За семенами ходили в Ярцево (в 1944 </a:t>
            </a:r>
            <a:r>
              <a:rPr lang="ru-RU" sz="1400" dirty="0" smtClean="0"/>
              <a:t>г. </a:t>
            </a:r>
            <a:r>
              <a:rPr lang="ru-RU" sz="1400" dirty="0" smtClean="0"/>
              <a:t>в апреле), давали ячмень, протравленный, чтоб не съели. Мне было 13 лет, я несла пуд, так было тяжело, но терпела, война, все для фронта. А потом эти семена посеяли на минном поле. Мама копала, а я «разминировала» и убирала траву. Одна лопата была, грабель не было, вилами скородили. Два раза ходили за семенами с мамой, мешок зерна посеяли , 4 пуда. Привезли из Комарова бревна 2-х землянок и поставили «хату» в </a:t>
            </a:r>
            <a:r>
              <a:rPr lang="ru-RU" sz="1400" dirty="0" err="1" smtClean="0"/>
              <a:t>Спас-Углах</a:t>
            </a:r>
            <a:r>
              <a:rPr lang="ru-RU" sz="1400" dirty="0" smtClean="0"/>
              <a:t>. Нам дали корову (она не ходила, не было копыт</a:t>
            </a:r>
            <a:r>
              <a:rPr lang="ru-RU" sz="1400" dirty="0" smtClean="0"/>
              <a:t>). В </a:t>
            </a:r>
            <a:r>
              <a:rPr lang="ru-RU" sz="1400" dirty="0" smtClean="0"/>
              <a:t>нашем доме жили учительницы, все люди тогда были другими, добрыми, трудолюбивыми, милосердными. Детей жалели не только своих, за всех переживали </a:t>
            </a:r>
            <a:r>
              <a:rPr lang="ru-RU" sz="1400" dirty="0" smtClean="0"/>
              <a:t>( </a:t>
            </a:r>
            <a:r>
              <a:rPr lang="ru-RU" sz="1400" dirty="0" smtClean="0"/>
              <a:t>сегодня любят кошек и собак больше людей).</a:t>
            </a:r>
          </a:p>
          <a:p>
            <a:pPr indent="355600" algn="ctr"/>
            <a:r>
              <a:rPr lang="ru-RU" sz="1400" dirty="0" smtClean="0"/>
              <a:t> </a:t>
            </a:r>
            <a:r>
              <a:rPr lang="ru-RU" sz="1400" dirty="0" smtClean="0"/>
              <a:t>23 июня 2020 года</a:t>
            </a:r>
            <a:endParaRPr lang="ru-RU" sz="1350" dirty="0" smtClean="0"/>
          </a:p>
          <a:p>
            <a:pPr indent="355600" algn="just"/>
            <a:endParaRPr lang="ru-RU" sz="1400" dirty="0" smtClean="0"/>
          </a:p>
          <a:p>
            <a:r>
              <a:rPr lang="ru-RU" sz="1200" dirty="0" smtClean="0"/>
              <a:t> </a:t>
            </a:r>
          </a:p>
          <a:p>
            <a:pPr indent="355600" algn="just"/>
            <a:endParaRPr lang="ru-RU" sz="1200" dirty="0" smtClean="0"/>
          </a:p>
        </p:txBody>
      </p:sp>
    </p:spTree>
    <p:extLst>
      <p:ext uri="{BB962C8B-B14F-4D97-AF65-F5344CB8AC3E}">
        <p14:creationId xmlns:p14="http://schemas.microsoft.com/office/powerpoint/2010/main" xmlns="" val="4217574580"/>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758</TotalTime>
  <Words>1742</Words>
  <Application>Microsoft Office PowerPoint</Application>
  <PresentationFormat>Экран (4:3)</PresentationFormat>
  <Paragraphs>25</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Аспект</vt:lpstr>
      <vt:lpstr>Слайд 1</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Духовщина</cp:lastModifiedBy>
  <cp:revision>89</cp:revision>
  <dcterms:created xsi:type="dcterms:W3CDTF">2020-02-06T13:57:22Z</dcterms:created>
  <dcterms:modified xsi:type="dcterms:W3CDTF">2023-03-10T12:16:29Z</dcterms:modified>
</cp:coreProperties>
</file>