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52" r:id="rId1"/>
  </p:sldMasterIdLst>
  <p:sldIdLst>
    <p:sldId id="256" r:id="rId2"/>
    <p:sldId id="257" r:id="rId3"/>
  </p:sldIdLst>
  <p:sldSz cx="6858000" cy="9144000" type="screen4x3"/>
  <p:notesSz cx="6888163" cy="100203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6699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5" autoAdjust="0"/>
    <p:restoredTop sz="94688" autoAdjust="0"/>
  </p:normalViewPr>
  <p:slideViewPr>
    <p:cSldViewPr>
      <p:cViewPr>
        <p:scale>
          <a:sx n="80" d="100"/>
          <a:sy n="80" d="100"/>
        </p:scale>
        <p:origin x="-3222" y="-150"/>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313947" y="578883"/>
            <a:ext cx="6230107" cy="414528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541782" y="2426941"/>
            <a:ext cx="5829300" cy="24384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541782" y="4913376"/>
            <a:ext cx="5829300" cy="12192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2F58F30D-9DDD-4B3B-AA7D-E56562D80A56}" type="datetimeFigureOut">
              <a:rPr lang="ru-RU" smtClean="0"/>
              <a:pPr/>
              <a:t>20.03.2023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7190" y="6644640"/>
            <a:ext cx="6137910" cy="140208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377190" y="707136"/>
            <a:ext cx="6137910" cy="5583936"/>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F58F30D-9DDD-4B3B-AA7D-E56562D80A56}" type="datetimeFigureOut">
              <a:rPr lang="ru-RU" smtClean="0"/>
              <a:pPr/>
              <a:t>20.03.2023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72050" y="711206"/>
            <a:ext cx="1485900" cy="70103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00050" y="711204"/>
            <a:ext cx="4457700" cy="70104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F58F30D-9DDD-4B3B-AA7D-E56562D80A56}" type="datetimeFigureOut">
              <a:rPr lang="ru-RU" smtClean="0"/>
              <a:pPr/>
              <a:t>20.03.2023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7190" y="6644640"/>
            <a:ext cx="6137910" cy="140208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377190" y="707136"/>
            <a:ext cx="6137910" cy="5583936"/>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F58F30D-9DDD-4B3B-AA7D-E56562D80A56}" type="datetimeFigureOut">
              <a:rPr lang="ru-RU" smtClean="0"/>
              <a:pPr/>
              <a:t>20.03.2023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313947" y="578883"/>
            <a:ext cx="6230107" cy="578843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351258" y="6571488"/>
            <a:ext cx="6137910" cy="902208"/>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51258" y="7499312"/>
            <a:ext cx="6137910" cy="560832"/>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2F58F30D-9DDD-4B3B-AA7D-E56562D80A56}" type="datetimeFigureOut">
              <a:rPr lang="ru-RU" smtClean="0"/>
              <a:pPr/>
              <a:t>20.03.2023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385764" y="707136"/>
            <a:ext cx="2948940" cy="585216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3566520" y="707136"/>
            <a:ext cx="2948940" cy="585216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F58F30D-9DDD-4B3B-AA7D-E56562D80A56}" type="datetimeFigureOut">
              <a:rPr lang="ru-RU" smtClean="0"/>
              <a:pPr/>
              <a:t>20.03.2023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7190" y="6644640"/>
            <a:ext cx="6137910" cy="140208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5418" y="772584"/>
            <a:ext cx="2948940" cy="1056216"/>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3489127" y="772584"/>
            <a:ext cx="2948940" cy="1056216"/>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5418" y="1930400"/>
            <a:ext cx="2948940" cy="465328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3489127" y="1930400"/>
            <a:ext cx="2948940" cy="465328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2F58F30D-9DDD-4B3B-AA7D-E56562D80A56}" type="datetimeFigureOut">
              <a:rPr lang="ru-RU" smtClean="0"/>
              <a:pPr/>
              <a:t>20.03.2023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2F58F30D-9DDD-4B3B-AA7D-E56562D80A56}" type="datetimeFigureOut">
              <a:rPr lang="ru-RU" smtClean="0"/>
              <a:pPr/>
              <a:t>20.03.2023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2F58F30D-9DDD-4B3B-AA7D-E56562D80A56}" type="datetimeFigureOut">
              <a:rPr lang="ru-RU" smtClean="0"/>
              <a:pPr/>
              <a:t>20.03.2023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154088" y="711200"/>
            <a:ext cx="2228850" cy="12192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154135" y="1930403"/>
            <a:ext cx="2228850" cy="5608149"/>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571030" y="1240192"/>
            <a:ext cx="3469619" cy="6299203"/>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F58F30D-9DDD-4B3B-AA7D-E56562D80A56}" type="datetimeFigureOut">
              <a:rPr lang="ru-RU" smtClean="0"/>
              <a:pPr/>
              <a:t>20.03.2023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F9924FE-4EBD-4622-A021-2237DBC69A31}"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4800600" y="578883"/>
            <a:ext cx="1743454" cy="57912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342900" y="6682741"/>
            <a:ext cx="6172200" cy="140208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4847034" y="711200"/>
            <a:ext cx="1680210" cy="5615307"/>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F58F30D-9DDD-4B3B-AA7D-E56562D80A56}" type="datetimeFigureOut">
              <a:rPr lang="ru-RU" smtClean="0"/>
              <a:pPr/>
              <a:t>20.03.2023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2F9924FE-4EBD-4622-A021-2237DBC69A31}" type="slidenum">
              <a:rPr lang="ru-RU" smtClean="0"/>
              <a:pPr/>
              <a:t>‹#›</a:t>
            </a:fld>
            <a:endParaRPr lang="ru-RU"/>
          </a:p>
        </p:txBody>
      </p:sp>
      <p:sp>
        <p:nvSpPr>
          <p:cNvPr id="3" name="Рисунок 2"/>
          <p:cNvSpPr>
            <a:spLocks noGrp="1"/>
          </p:cNvSpPr>
          <p:nvPr>
            <p:ph type="pic" idx="1"/>
          </p:nvPr>
        </p:nvSpPr>
        <p:spPr>
          <a:xfrm>
            <a:off x="316110" y="581024"/>
            <a:ext cx="4443984" cy="57912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228601" y="438913"/>
            <a:ext cx="6399041" cy="8262425"/>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313947" y="578883"/>
            <a:ext cx="6230107" cy="73152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377190" y="6647453"/>
            <a:ext cx="6137910" cy="140208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377190" y="707136"/>
            <a:ext cx="6137910" cy="5583936"/>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2832246" y="8149168"/>
            <a:ext cx="1714500" cy="486833"/>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F58F30D-9DDD-4B3B-AA7D-E56562D80A56}" type="datetimeFigureOut">
              <a:rPr lang="ru-RU" smtClean="0"/>
              <a:pPr/>
              <a:t>20.03.2023</a:t>
            </a:fld>
            <a:endParaRPr lang="ru-RU"/>
          </a:p>
        </p:txBody>
      </p:sp>
      <p:sp>
        <p:nvSpPr>
          <p:cNvPr id="18" name="Нижний колонтитул 17"/>
          <p:cNvSpPr>
            <a:spLocks noGrp="1"/>
          </p:cNvSpPr>
          <p:nvPr>
            <p:ph type="ftr" sz="quarter" idx="3"/>
          </p:nvPr>
        </p:nvSpPr>
        <p:spPr>
          <a:xfrm>
            <a:off x="4546746" y="8149168"/>
            <a:ext cx="1714500" cy="486833"/>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6261246" y="8149168"/>
            <a:ext cx="342900" cy="486833"/>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F9924FE-4EBD-4622-A021-2237DBC69A3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157" r:id="rId5"/>
    <p:sldLayoutId id="2147484158" r:id="rId6"/>
    <p:sldLayoutId id="2147484159" r:id="rId7"/>
    <p:sldLayoutId id="2147484160" r:id="rId8"/>
    <p:sldLayoutId id="2147484161" r:id="rId9"/>
    <p:sldLayoutId id="2147484162" r:id="rId10"/>
    <p:sldLayoutId id="214748416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effectLst/>
      </p:bgPr>
    </p:bg>
    <p:spTree>
      <p:nvGrpSpPr>
        <p:cNvPr id="1" name=""/>
        <p:cNvGrpSpPr/>
        <p:nvPr/>
      </p:nvGrpSpPr>
      <p:grpSpPr>
        <a:xfrm>
          <a:off x="0" y="0"/>
          <a:ext cx="0" cy="0"/>
          <a:chOff x="0" y="0"/>
          <a:chExt cx="0" cy="0"/>
        </a:xfrm>
      </p:grpSpPr>
      <p:sp>
        <p:nvSpPr>
          <p:cNvPr id="10" name="AutoShape 11" descr="https://im0-tub-ru.yandex.net/i?id=f6c7d95ab2c06703b0d987c2ec9e6b4b-sr&amp;n=13"/>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6" name="AutoShape 2"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8" name="AutoShape 4"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3" name="TextBox 22"/>
          <p:cNvSpPr txBox="1"/>
          <p:nvPr/>
        </p:nvSpPr>
        <p:spPr>
          <a:xfrm>
            <a:off x="836712" y="8713113"/>
            <a:ext cx="5184576" cy="400110"/>
          </a:xfrm>
          <a:prstGeom prst="rect">
            <a:avLst/>
          </a:prstGeom>
          <a:noFill/>
        </p:spPr>
        <p:txBody>
          <a:bodyPr wrap="square" rtlCol="0">
            <a:spAutoFit/>
          </a:bodyPr>
          <a:lstStyle/>
          <a:p>
            <a:pPr algn="ctr"/>
            <a:r>
              <a:rPr lang="ru-RU" sz="2000" b="1" dirty="0" smtClean="0">
                <a:latin typeface="Segoe Script" pitchFamily="34" charset="0"/>
                <a:ea typeface="Gungsuh" pitchFamily="18" charset="-127"/>
              </a:rPr>
              <a:t>Цыганков Анатолий Никитич</a:t>
            </a:r>
            <a:endParaRPr lang="ru-RU" sz="2000" b="1" dirty="0">
              <a:latin typeface="Segoe Script" pitchFamily="34" charset="0"/>
              <a:ea typeface="Gungsuh" pitchFamily="18" charset="-127"/>
            </a:endParaRPr>
          </a:p>
        </p:txBody>
      </p:sp>
      <p:sp>
        <p:nvSpPr>
          <p:cNvPr id="24" name="TextBox 23"/>
          <p:cNvSpPr txBox="1"/>
          <p:nvPr/>
        </p:nvSpPr>
        <p:spPr>
          <a:xfrm>
            <a:off x="691265" y="0"/>
            <a:ext cx="5646097" cy="523220"/>
          </a:xfrm>
          <a:prstGeom prst="rect">
            <a:avLst/>
          </a:prstGeom>
          <a:noFill/>
        </p:spPr>
        <p:txBody>
          <a:bodyPr wrap="none" rtlCol="0">
            <a:spAutoFit/>
          </a:bodyPr>
          <a:lstStyle/>
          <a:p>
            <a:pPr algn="ctr"/>
            <a:r>
              <a:rPr lang="ru-RU" sz="2800" b="1" dirty="0" smtClean="0">
                <a:latin typeface="Monotype Corsiva" pitchFamily="66" charset="0"/>
              </a:rPr>
              <a:t>История Духовщинского района в лицах</a:t>
            </a:r>
            <a:endParaRPr lang="ru-RU" sz="2800" b="1" dirty="0">
              <a:latin typeface="Monotype Corsiva" pitchFamily="66" charset="0"/>
            </a:endParaRPr>
          </a:p>
        </p:txBody>
      </p:sp>
      <p:sp>
        <p:nvSpPr>
          <p:cNvPr id="30" name="TextBox 29"/>
          <p:cNvSpPr txBox="1"/>
          <p:nvPr/>
        </p:nvSpPr>
        <p:spPr>
          <a:xfrm>
            <a:off x="260649" y="467544"/>
            <a:ext cx="6278894" cy="8494633"/>
          </a:xfrm>
          <a:prstGeom prst="rect">
            <a:avLst/>
          </a:prstGeom>
          <a:noFill/>
        </p:spPr>
        <p:txBody>
          <a:bodyPr wrap="square" rtlCol="0">
            <a:spAutoFit/>
          </a:bodyPr>
          <a:lstStyle/>
          <a:p>
            <a:pPr indent="355600" algn="just"/>
            <a:r>
              <a:rPr lang="ru-RU" sz="1400" b="1" dirty="0" smtClean="0"/>
              <a:t>ЦЫГАНКОВ АНАТОЛИЙ </a:t>
            </a:r>
            <a:r>
              <a:rPr lang="ru-RU" sz="1400" b="1" dirty="0" smtClean="0"/>
              <a:t>НИКИТИЧ р</a:t>
            </a:r>
            <a:r>
              <a:rPr lang="ru-RU" sz="1400" dirty="0" smtClean="0"/>
              <a:t>одился </a:t>
            </a:r>
            <a:r>
              <a:rPr lang="ru-RU" sz="1400" dirty="0" smtClean="0"/>
              <a:t>10 ноября 1940 года в городе Брянске.</a:t>
            </a:r>
          </a:p>
          <a:p>
            <a:pPr indent="355600" algn="just"/>
            <a:r>
              <a:rPr lang="ru-RU" sz="1400" dirty="0" smtClean="0"/>
              <a:t>Детства практически не было, как у его сверстников. В трудное голодное военное и послевоенное время дети быстро взрослели. Не исключением был и Анатолий. Помогал матери во всем, чтобы выжить. С детства был приучен к труду.</a:t>
            </a:r>
          </a:p>
          <a:p>
            <a:pPr indent="355600" algn="just"/>
            <a:r>
              <a:rPr lang="ru-RU" sz="1400" dirty="0" smtClean="0"/>
              <a:t>После окончания средней школы поступил в медицинское училище, получил специальность фельдшера. Служил в армии в городе Арзамас-16. Всегда мечтал быть врачом, поэтому после службы поступил в Смоленский государственный медицинский институт, где учился по специальности «Лечебное дело». Во время учебы подрабатывал  фельдшером здравпункта  мединститута, так как у матери не было лишних денег.</a:t>
            </a:r>
          </a:p>
          <a:p>
            <a:pPr indent="355600" algn="just"/>
            <a:r>
              <a:rPr lang="ru-RU" sz="1400" dirty="0" smtClean="0"/>
              <a:t>После окончания института получил направление  на работу в </a:t>
            </a:r>
            <a:r>
              <a:rPr lang="ru-RU" sz="1400" dirty="0" err="1" smtClean="0"/>
              <a:t>Духовщинскую</a:t>
            </a:r>
            <a:r>
              <a:rPr lang="ru-RU" sz="1400" dirty="0" smtClean="0"/>
              <a:t> ЦРБ на должность врача-хирурга. Через год в 1970 году поступил в клиническую ординатуру, которую  через 2 года окончил по специальности «Хирургия».</a:t>
            </a:r>
          </a:p>
          <a:p>
            <a:pPr indent="355600" algn="just"/>
            <a:r>
              <a:rPr lang="ru-RU" sz="1400" dirty="0" smtClean="0"/>
              <a:t>С 1972 по 1981 год – заведующий хирургическим отделением; с 1981 года - заместитель главного врача по лечебной работе.</a:t>
            </a:r>
          </a:p>
          <a:p>
            <a:pPr indent="355600" algn="just"/>
            <a:r>
              <a:rPr lang="ru-RU" sz="1400" dirty="0" smtClean="0"/>
              <a:t>С 1986 года Департаментом здравоохранения был назначен главным врачом Духовщинской районной больницы. В этой должности проработал 18 лет.</a:t>
            </a:r>
          </a:p>
          <a:p>
            <a:pPr indent="355600" algn="just"/>
            <a:r>
              <a:rPr lang="ru-RU" sz="1400" dirty="0" smtClean="0"/>
              <a:t>Все свои силы и знания отдал на благо жителей Духовщинского района. Никогда не считался со своим личным временем. Практически больница стала для него вторым домом, а Духовщина второй родиной. Каждый день делались операции. Необходимо было следить за больными, проходящими послеоперационный период. Не одну жизнь спас Анатолий Никитич</a:t>
            </a:r>
            <a:r>
              <a:rPr lang="ru-RU" sz="1400" dirty="0" smtClean="0"/>
              <a:t>.</a:t>
            </a:r>
          </a:p>
          <a:p>
            <a:pPr indent="355600" algn="just"/>
            <a:r>
              <a:rPr lang="ru-RU" sz="1400" dirty="0" smtClean="0"/>
              <a:t>Цыганкову Анатолию Никитичу пришлось руководить коллективом в трудные 90-е годы. Зарплата задерживалась месяцами, а у сотрудников были семьи, дети. Приходилось уговаривать, каким-то образом решать вопросы</a:t>
            </a:r>
            <a:r>
              <a:rPr lang="ru-RU" sz="1400" dirty="0" smtClean="0"/>
              <a:t>.</a:t>
            </a:r>
          </a:p>
          <a:p>
            <a:pPr indent="355600" algn="just"/>
            <a:r>
              <a:rPr lang="ru-RU" sz="1400" dirty="0" smtClean="0"/>
              <a:t>Несмотря на трудности, коллектив был сохранен, коечный фонд не сокращен благодаря связям и напористости главврача. </a:t>
            </a:r>
          </a:p>
          <a:p>
            <a:pPr indent="355600" algn="just"/>
            <a:r>
              <a:rPr lang="ru-RU" sz="1400" dirty="0" smtClean="0"/>
              <a:t>Много делалось для укрепления материально - технической базы района</a:t>
            </a:r>
            <a:r>
              <a:rPr lang="ru-RU" sz="1400" dirty="0" smtClean="0"/>
              <a:t>.</a:t>
            </a:r>
          </a:p>
          <a:p>
            <a:pPr indent="355600" algn="just"/>
            <a:r>
              <a:rPr lang="ru-RU" sz="1400" dirty="0" smtClean="0"/>
              <a:t>Все ФАПЫ также были укомплектованы опытными кадрами. </a:t>
            </a:r>
            <a:endParaRPr lang="ru-RU" sz="1400" dirty="0" smtClean="0"/>
          </a:p>
          <a:p>
            <a:pPr indent="355600" algn="just"/>
            <a:endParaRPr lang="ru-RU" sz="800" dirty="0" smtClean="0"/>
          </a:p>
          <a:p>
            <a:pPr algn="ctr"/>
            <a:r>
              <a:rPr lang="ru-RU" sz="1400" dirty="0" smtClean="0"/>
              <a:t>28 </a:t>
            </a:r>
            <a:r>
              <a:rPr lang="ru-RU" sz="1400" dirty="0" smtClean="0"/>
              <a:t>марта </a:t>
            </a:r>
            <a:r>
              <a:rPr lang="ru-RU" sz="1400" dirty="0" smtClean="0"/>
              <a:t>2022 года</a:t>
            </a:r>
            <a:endParaRPr lang="ru-RU" sz="1400" dirty="0"/>
          </a:p>
        </p:txBody>
      </p:sp>
      <p:sp>
        <p:nvSpPr>
          <p:cNvPr id="1032" name="AutoShape 8" descr="Hero of the Soviet Union medal.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xmlns="" val="421757458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effectLst/>
      </p:bgPr>
    </p:bg>
    <p:spTree>
      <p:nvGrpSpPr>
        <p:cNvPr id="1" name=""/>
        <p:cNvGrpSpPr/>
        <p:nvPr/>
      </p:nvGrpSpPr>
      <p:grpSpPr>
        <a:xfrm>
          <a:off x="0" y="0"/>
          <a:ext cx="0" cy="0"/>
          <a:chOff x="0" y="0"/>
          <a:chExt cx="0" cy="0"/>
        </a:xfrm>
      </p:grpSpPr>
      <p:sp>
        <p:nvSpPr>
          <p:cNvPr id="10" name="AutoShape 11" descr="https://im0-tub-ru.yandex.net/i?id=f6c7d95ab2c06703b0d987c2ec9e6b4b-sr&amp;n=13"/>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6" name="AutoShape 2"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1028" name="AutoShape 4" descr="https://mail.yandex.ru/message_part/%D0%94%D1%83%D1%85%D0%BE%D0%B2%D1%89%D0%B8%D0%BD%D0%B0.png?_uid=86028264&amp;name=%D0%94%D1%83%D1%85%D0%BE%D0%B2%D1%89%D0%B8%D0%BD%D0%B0.png&amp;hid=1.2&amp;ids=173388585653814771&amp;no_disposition=y&amp;exif_rotate=y"/>
          <p:cNvSpPr>
            <a:spLocks noChangeAspect="1" noChangeArrowheads="1"/>
          </p:cNvSpPr>
          <p:nvPr/>
        </p:nvSpPr>
        <p:spPr bwMode="auto">
          <a:xfrm>
            <a:off x="155577" y="-136526"/>
            <a:ext cx="298450" cy="29845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3" name="TextBox 22"/>
          <p:cNvSpPr txBox="1"/>
          <p:nvPr/>
        </p:nvSpPr>
        <p:spPr>
          <a:xfrm>
            <a:off x="836712" y="8713113"/>
            <a:ext cx="5184576" cy="400110"/>
          </a:xfrm>
          <a:prstGeom prst="rect">
            <a:avLst/>
          </a:prstGeom>
          <a:noFill/>
        </p:spPr>
        <p:txBody>
          <a:bodyPr wrap="square" rtlCol="0">
            <a:spAutoFit/>
          </a:bodyPr>
          <a:lstStyle/>
          <a:p>
            <a:pPr algn="ctr"/>
            <a:r>
              <a:rPr lang="ru-RU" sz="2000" b="1" dirty="0" smtClean="0">
                <a:latin typeface="Segoe Script" pitchFamily="34" charset="0"/>
                <a:ea typeface="Gungsuh" pitchFamily="18" charset="-127"/>
              </a:rPr>
              <a:t>Цыганков Анатолий Никитич</a:t>
            </a:r>
            <a:endParaRPr lang="ru-RU" sz="2000" b="1" dirty="0">
              <a:latin typeface="Segoe Script" pitchFamily="34" charset="0"/>
              <a:ea typeface="Gungsuh" pitchFamily="18" charset="-127"/>
            </a:endParaRPr>
          </a:p>
        </p:txBody>
      </p:sp>
      <p:sp>
        <p:nvSpPr>
          <p:cNvPr id="24" name="TextBox 23"/>
          <p:cNvSpPr txBox="1"/>
          <p:nvPr/>
        </p:nvSpPr>
        <p:spPr>
          <a:xfrm>
            <a:off x="691265" y="0"/>
            <a:ext cx="5646097" cy="523220"/>
          </a:xfrm>
          <a:prstGeom prst="rect">
            <a:avLst/>
          </a:prstGeom>
          <a:noFill/>
        </p:spPr>
        <p:txBody>
          <a:bodyPr wrap="none" rtlCol="0">
            <a:spAutoFit/>
          </a:bodyPr>
          <a:lstStyle/>
          <a:p>
            <a:pPr algn="ctr"/>
            <a:r>
              <a:rPr lang="ru-RU" sz="2800" b="1" dirty="0" smtClean="0">
                <a:latin typeface="Monotype Corsiva" pitchFamily="66" charset="0"/>
              </a:rPr>
              <a:t>История Духовщинского района в лицах</a:t>
            </a:r>
            <a:endParaRPr lang="ru-RU" sz="2800" b="1" dirty="0">
              <a:latin typeface="Monotype Corsiva" pitchFamily="66" charset="0"/>
            </a:endParaRPr>
          </a:p>
        </p:txBody>
      </p:sp>
      <p:sp>
        <p:nvSpPr>
          <p:cNvPr id="30" name="TextBox 29"/>
          <p:cNvSpPr txBox="1"/>
          <p:nvPr/>
        </p:nvSpPr>
        <p:spPr>
          <a:xfrm>
            <a:off x="260649" y="467544"/>
            <a:ext cx="6278894" cy="8340745"/>
          </a:xfrm>
          <a:prstGeom prst="rect">
            <a:avLst/>
          </a:prstGeom>
          <a:noFill/>
        </p:spPr>
        <p:txBody>
          <a:bodyPr wrap="square" rtlCol="0">
            <a:spAutoFit/>
          </a:bodyPr>
          <a:lstStyle/>
          <a:p>
            <a:pPr indent="355600" algn="just"/>
            <a:r>
              <a:rPr lang="ru-RU" sz="1400" dirty="0" smtClean="0"/>
              <a:t>Медицинская помощь на селе оказывалась своевременно. Анатолий </a:t>
            </a:r>
            <a:r>
              <a:rPr lang="ru-RU" sz="1400" dirty="0" smtClean="0"/>
              <a:t>Никитич мечтал о новом здании больницы, так как многие помещения были приспособленными для приема врачей. Были выделены деньги на строительство пятиэтажного здания больницы. Здание было возведено, даже закуплено новое оборудование. Но… до конца этот вопрос не решился. Здание не было принято в эксплуатацию. В какие только двери не стучался Анатолий Никитич в Москве, Смоленске денег на завершение строительства выделено не было.</a:t>
            </a:r>
          </a:p>
          <a:p>
            <a:pPr indent="355600" algn="just"/>
            <a:r>
              <a:rPr lang="ru-RU" sz="1400" dirty="0" smtClean="0"/>
              <a:t>Так и стоит </a:t>
            </a:r>
            <a:r>
              <a:rPr lang="ru-RU" sz="1400" dirty="0" err="1" smtClean="0"/>
              <a:t>недострой</a:t>
            </a:r>
            <a:r>
              <a:rPr lang="ru-RU" sz="1400" dirty="0" smtClean="0"/>
              <a:t> в центре города, как памятник бесхозяйственности того периода времени. И нет  виноватых, не с кого спросить за бесполезно выделенные и закопанные деньги.</a:t>
            </a:r>
          </a:p>
          <a:p>
            <a:pPr indent="355600" algn="just"/>
            <a:r>
              <a:rPr lang="ru-RU" sz="1400" dirty="0" smtClean="0"/>
              <a:t>А может это и стало одной из причин, что на 73 году жизни перестало биться сердце чуткого врача-профессионала, терпеливого руководителя и просто хорошего человека Цыганкова Анатолия Никитича.</a:t>
            </a:r>
          </a:p>
          <a:p>
            <a:r>
              <a:rPr lang="ru-RU" sz="1600" dirty="0" smtClean="0"/>
              <a:t> </a:t>
            </a:r>
          </a:p>
          <a:p>
            <a:endParaRPr lang="ru-RU" sz="16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dirty="0" smtClean="0"/>
          </a:p>
          <a:p>
            <a:pPr algn="ctr"/>
            <a:endParaRPr lang="ru-RU" sz="1400" smtClean="0"/>
          </a:p>
          <a:p>
            <a:pPr algn="ctr"/>
            <a:r>
              <a:rPr lang="ru-RU" sz="1400" smtClean="0"/>
              <a:t>28 </a:t>
            </a:r>
            <a:r>
              <a:rPr lang="ru-RU" sz="1400" dirty="0" smtClean="0"/>
              <a:t>марта </a:t>
            </a:r>
            <a:r>
              <a:rPr lang="ru-RU" sz="1400" dirty="0" smtClean="0"/>
              <a:t>2022 года</a:t>
            </a:r>
            <a:endParaRPr lang="ru-RU" sz="1400" dirty="0"/>
          </a:p>
        </p:txBody>
      </p:sp>
      <p:sp>
        <p:nvSpPr>
          <p:cNvPr id="1032" name="AutoShape 8" descr="Hero of the Soviet Union medal.pn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extLst>
      <p:ext uri="{BB962C8B-B14F-4D97-AF65-F5344CB8AC3E}">
        <p14:creationId xmlns:p14="http://schemas.microsoft.com/office/powerpoint/2010/main" xmlns="" val="4217574580"/>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1419</TotalTime>
  <Words>470</Words>
  <Application>Microsoft Office PowerPoint</Application>
  <PresentationFormat>Экран (4:3)</PresentationFormat>
  <Paragraphs>42</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Аспект</vt:lpstr>
      <vt:lpstr>Слайд 1</vt:lpstr>
      <vt:lpstr>Слайд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Духовщина</cp:lastModifiedBy>
  <cp:revision>159</cp:revision>
  <dcterms:created xsi:type="dcterms:W3CDTF">2020-02-06T13:57:22Z</dcterms:created>
  <dcterms:modified xsi:type="dcterms:W3CDTF">2023-03-20T06:32:02Z</dcterms:modified>
</cp:coreProperties>
</file>