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52" r:id="rId1"/>
  </p:sldMasterIdLst>
  <p:sldIdLst>
    <p:sldId id="256" r:id="rId2"/>
    <p:sldId id="257" r:id="rId3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6699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55" autoAdjust="0"/>
    <p:restoredTop sz="94688" autoAdjust="0"/>
  </p:normalViewPr>
  <p:slideViewPr>
    <p:cSldViewPr>
      <p:cViewPr>
        <p:scale>
          <a:sx n="80" d="100"/>
          <a:sy n="80" d="100"/>
        </p:scale>
        <p:origin x="-3222" y="-72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13947" y="578883"/>
            <a:ext cx="6230107" cy="414528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541782" y="2426941"/>
            <a:ext cx="5829300" cy="24384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541782" y="4913376"/>
            <a:ext cx="5829300" cy="12192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21.03.2023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7190" y="6644640"/>
            <a:ext cx="6137910" cy="140208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77190" y="707136"/>
            <a:ext cx="6137910" cy="5583936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21.03.2023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711206"/>
            <a:ext cx="1485900" cy="70103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00050" y="711204"/>
            <a:ext cx="4457700" cy="70104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21.03.2023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7190" y="6644640"/>
            <a:ext cx="6137910" cy="140208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77190" y="707136"/>
            <a:ext cx="6137910" cy="5583936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21.03.2023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13947" y="578883"/>
            <a:ext cx="6230107" cy="578843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1258" y="6571488"/>
            <a:ext cx="6137910" cy="902208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51258" y="7499312"/>
            <a:ext cx="6137910" cy="560832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21.03.2023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85764" y="707136"/>
            <a:ext cx="2948940" cy="585216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566520" y="707136"/>
            <a:ext cx="2948940" cy="585216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21.03.2023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7190" y="6644640"/>
            <a:ext cx="6137910" cy="140208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5418" y="772584"/>
            <a:ext cx="2948940" cy="1056216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3489127" y="772584"/>
            <a:ext cx="2948940" cy="1056216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5418" y="1930400"/>
            <a:ext cx="2948940" cy="465328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9127" y="1930400"/>
            <a:ext cx="2948940" cy="465328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21.03.2023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21.03.2023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21.03.2023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54088" y="711200"/>
            <a:ext cx="2228850" cy="12192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154135" y="1930403"/>
            <a:ext cx="2228850" cy="5608149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571030" y="1240192"/>
            <a:ext cx="3469619" cy="6299203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21.03.2023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4800600" y="578883"/>
            <a:ext cx="1743454" cy="57912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6682741"/>
            <a:ext cx="6172200" cy="140208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4847034" y="711200"/>
            <a:ext cx="1680210" cy="5615307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21.03.2023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16110" y="581024"/>
            <a:ext cx="4443984" cy="57912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13947" y="578883"/>
            <a:ext cx="6230107" cy="73152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377190" y="6647453"/>
            <a:ext cx="6137910" cy="140208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377190" y="707136"/>
            <a:ext cx="6137910" cy="5583936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2832246" y="8149168"/>
            <a:ext cx="1714500" cy="486833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2F58F30D-9DDD-4B3B-AA7D-E56562D80A56}" type="datetimeFigureOut">
              <a:rPr lang="ru-RU" smtClean="0"/>
              <a:pPr/>
              <a:t>21.03.2023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4546746" y="8149168"/>
            <a:ext cx="1714500" cy="486833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6261246" y="8149168"/>
            <a:ext cx="342900" cy="486833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53" r:id="rId1"/>
    <p:sldLayoutId id="2147484154" r:id="rId2"/>
    <p:sldLayoutId id="2147484155" r:id="rId3"/>
    <p:sldLayoutId id="2147484156" r:id="rId4"/>
    <p:sldLayoutId id="2147484157" r:id="rId5"/>
    <p:sldLayoutId id="2147484158" r:id="rId6"/>
    <p:sldLayoutId id="2147484159" r:id="rId7"/>
    <p:sldLayoutId id="2147484160" r:id="rId8"/>
    <p:sldLayoutId id="2147484161" r:id="rId9"/>
    <p:sldLayoutId id="2147484162" r:id="rId10"/>
    <p:sldLayoutId id="214748416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4AE"/>
            </a:gs>
            <a:gs pos="13000">
              <a:srgbClr val="BD922A"/>
            </a:gs>
            <a:gs pos="21001">
              <a:srgbClr val="BD922A"/>
            </a:gs>
            <a:gs pos="63000">
              <a:srgbClr val="FBE4AE"/>
            </a:gs>
            <a:gs pos="67000">
              <a:srgbClr val="BD922A"/>
            </a:gs>
            <a:gs pos="69000">
              <a:srgbClr val="835E17"/>
            </a:gs>
            <a:gs pos="82001">
              <a:srgbClr val="A28949"/>
            </a:gs>
            <a:gs pos="100000">
              <a:srgbClr val="FAE3B7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utoShape 11" descr="https://im0-tub-ru.yandex.net/i?id=f6c7d95ab2c06703b0d987c2ec9e6b4b-sr&amp;n=13"/>
          <p:cNvSpPr>
            <a:spLocks noChangeAspect="1" noChangeArrowheads="1"/>
          </p:cNvSpPr>
          <p:nvPr/>
        </p:nvSpPr>
        <p:spPr bwMode="auto">
          <a:xfrm>
            <a:off x="155577" y="-136526"/>
            <a:ext cx="298450" cy="298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6" name="AutoShape 2" descr="https://mail.yandex.ru/message_part/%D0%94%D1%83%D1%85%D0%BE%D0%B2%D1%89%D0%B8%D0%BD%D0%B0.png?_uid=86028264&amp;name=%D0%94%D1%83%D1%85%D0%BE%D0%B2%D1%89%D0%B8%D0%BD%D0%B0.png&amp;hid=1.2&amp;ids=173388585653814771&amp;no_disposition=y&amp;exif_rotate=y"/>
          <p:cNvSpPr>
            <a:spLocks noChangeAspect="1" noChangeArrowheads="1"/>
          </p:cNvSpPr>
          <p:nvPr/>
        </p:nvSpPr>
        <p:spPr bwMode="auto">
          <a:xfrm>
            <a:off x="155577" y="-136526"/>
            <a:ext cx="298450" cy="298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8" name="AutoShape 4" descr="https://mail.yandex.ru/message_part/%D0%94%D1%83%D1%85%D0%BE%D0%B2%D1%89%D0%B8%D0%BD%D0%B0.png?_uid=86028264&amp;name=%D0%94%D1%83%D1%85%D0%BE%D0%B2%D1%89%D0%B8%D0%BD%D0%B0.png&amp;hid=1.2&amp;ids=173388585653814771&amp;no_disposition=y&amp;exif_rotate=y"/>
          <p:cNvSpPr>
            <a:spLocks noChangeAspect="1" noChangeArrowheads="1"/>
          </p:cNvSpPr>
          <p:nvPr/>
        </p:nvSpPr>
        <p:spPr bwMode="auto">
          <a:xfrm>
            <a:off x="155577" y="-136526"/>
            <a:ext cx="298450" cy="298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836712" y="8713113"/>
            <a:ext cx="51845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err="1" smtClean="0">
                <a:latin typeface="Segoe Script" pitchFamily="34" charset="0"/>
                <a:ea typeface="Gungsuh" pitchFamily="18" charset="-127"/>
              </a:rPr>
              <a:t>Бращенков</a:t>
            </a:r>
            <a:r>
              <a:rPr lang="ru-RU" sz="2000" b="1" dirty="0" smtClean="0">
                <a:latin typeface="Segoe Script" pitchFamily="34" charset="0"/>
                <a:ea typeface="Gungsuh" pitchFamily="18" charset="-127"/>
              </a:rPr>
              <a:t> Виктор Иванович</a:t>
            </a:r>
            <a:endParaRPr lang="ru-RU" sz="2000" b="1" dirty="0">
              <a:latin typeface="Segoe Script" pitchFamily="34" charset="0"/>
              <a:ea typeface="Gungsuh" pitchFamily="18" charset="-127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91265" y="0"/>
            <a:ext cx="56460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b="1" dirty="0" smtClean="0">
                <a:latin typeface="Monotype Corsiva" pitchFamily="66" charset="0"/>
              </a:rPr>
              <a:t>История </a:t>
            </a:r>
            <a:r>
              <a:rPr lang="ru-RU" sz="2800" b="1" dirty="0" smtClean="0">
                <a:latin typeface="Monotype Corsiva" pitchFamily="66" charset="0"/>
              </a:rPr>
              <a:t>Духовщинского района в лицах</a:t>
            </a:r>
            <a:endParaRPr lang="ru-RU" sz="2800" b="1" dirty="0">
              <a:latin typeface="Monotype Corsiva" pitchFamily="66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573016" y="467545"/>
            <a:ext cx="295232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b="1" dirty="0" err="1" smtClean="0"/>
              <a:t>Бращенков</a:t>
            </a:r>
            <a:r>
              <a:rPr lang="ru-RU" sz="1400" b="1" dirty="0" smtClean="0"/>
              <a:t> </a:t>
            </a:r>
            <a:r>
              <a:rPr lang="ru-RU" sz="1400" b="1" dirty="0"/>
              <a:t>Виктор Иванович</a:t>
            </a:r>
            <a:r>
              <a:rPr lang="ru-RU" sz="1400" dirty="0"/>
              <a:t> родился </a:t>
            </a:r>
            <a:r>
              <a:rPr lang="ru-RU" sz="1400" dirty="0" smtClean="0"/>
              <a:t>14.07.1952 г. </a:t>
            </a:r>
            <a:r>
              <a:rPr lang="ru-RU" sz="1400" dirty="0"/>
              <a:t>в </a:t>
            </a:r>
            <a:r>
              <a:rPr lang="ru-RU" sz="1400" dirty="0" err="1"/>
              <a:t>Ельнинском</a:t>
            </a:r>
            <a:r>
              <a:rPr lang="ru-RU" sz="1400" dirty="0"/>
              <a:t> районе Смоленской области с. Н-Яковлевичи. В 1970 </a:t>
            </a:r>
            <a:r>
              <a:rPr lang="ru-RU" sz="1400" dirty="0" smtClean="0"/>
              <a:t>г., </a:t>
            </a:r>
            <a:r>
              <a:rPr lang="ru-RU" sz="1400" dirty="0"/>
              <a:t>после окончания средней школы, проходил службу в Советской Армии, служил в ГДР под Магдебургом в </a:t>
            </a:r>
            <a:r>
              <a:rPr lang="ru-RU" sz="1400" dirty="0" smtClean="0"/>
              <a:t>артполку</a:t>
            </a:r>
            <a:r>
              <a:rPr lang="ru-RU" sz="1400" dirty="0" smtClean="0"/>
              <a:t>. Демобилизовавшись, поступил в Смоленский филиал Москов</a:t>
            </a:r>
            <a:r>
              <a:rPr lang="ru-RU" sz="1400" dirty="0" smtClean="0"/>
              <a:t>ского энергетического</a:t>
            </a:r>
            <a:endParaRPr lang="ru-RU" sz="1400" dirty="0"/>
          </a:p>
        </p:txBody>
      </p:sp>
      <p:sp>
        <p:nvSpPr>
          <p:cNvPr id="30" name="TextBox 29"/>
          <p:cNvSpPr txBox="1"/>
          <p:nvPr/>
        </p:nvSpPr>
        <p:spPr>
          <a:xfrm>
            <a:off x="188640" y="3145201"/>
            <a:ext cx="6480720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dirty="0" smtClean="0"/>
              <a:t>института </a:t>
            </a:r>
            <a:r>
              <a:rPr lang="ru-RU" sz="1400" dirty="0"/>
              <a:t>на факультет «Электрические сети и системы».</a:t>
            </a:r>
          </a:p>
          <a:p>
            <a:pPr indent="355600" algn="just"/>
            <a:r>
              <a:rPr lang="ru-RU" sz="1400" dirty="0"/>
              <a:t>Свой трудовой путь в энергетике Виктор Иванович начал в 1979 </a:t>
            </a:r>
            <a:r>
              <a:rPr lang="ru-RU" sz="1400" dirty="0" smtClean="0"/>
              <a:t>г. </a:t>
            </a:r>
            <a:r>
              <a:rPr lang="ru-RU" sz="1400" dirty="0"/>
              <a:t>после окончания Смоленского филиала Московского ордена Ленина энергетического института  на Смоленской ГРЭС в должности  начальника смены электрического цеха. За три года работы Виктор </a:t>
            </a:r>
            <a:r>
              <a:rPr lang="ru-RU" sz="1400" dirty="0" err="1"/>
              <a:t>Бращенков</a:t>
            </a:r>
            <a:r>
              <a:rPr lang="ru-RU" sz="1400" dirty="0"/>
              <a:t> показал себя как высококвалифицированный специалист, что было оценено тогдашним руководством «Смоленскэнерго» и станции, и с 1982 </a:t>
            </a:r>
            <a:r>
              <a:rPr lang="ru-RU" sz="1400" dirty="0" smtClean="0"/>
              <a:t>г. </a:t>
            </a:r>
            <a:r>
              <a:rPr lang="ru-RU" sz="1400" dirty="0"/>
              <a:t>он назначается на должность заместителя начальника по ремонту оборудования электрического цеха, затем в этом же году начальником электрического цеха. На этой должности в полной мере проявились его профессиональные и организаторские способности. За десять лет он создал и воспитал дружный высокопрофессиональный коллектив цеха, улучшил качество выполняемых работ, что способствовало увеличению надёжности работы основного и вспомогательного оборудования Смоленской </a:t>
            </a:r>
            <a:r>
              <a:rPr lang="ru-RU" sz="1400" dirty="0" smtClean="0"/>
              <a:t>ГРЭС.</a:t>
            </a:r>
          </a:p>
          <a:p>
            <a:pPr indent="355600" algn="just"/>
            <a:r>
              <a:rPr lang="ru-RU" sz="1400" dirty="0" smtClean="0"/>
              <a:t>Благодаря </a:t>
            </a:r>
            <a:r>
              <a:rPr lang="ru-RU" sz="1400" dirty="0"/>
              <a:t>его огромному личному вкладу, вводилось в эксплуатацию электрическое оборудование строящихся энергоблоков, а в 1985 </a:t>
            </a:r>
            <a:r>
              <a:rPr lang="ru-RU" sz="1400" dirty="0" smtClean="0"/>
              <a:t>г. </a:t>
            </a:r>
            <a:r>
              <a:rPr lang="ru-RU" sz="1400" dirty="0"/>
              <a:t>был включён в работу энергоблок №3 Смоленской ГРЭС мощностью 210 тыс. кВт/час. В 1991 </a:t>
            </a:r>
            <a:r>
              <a:rPr lang="ru-RU" sz="1400" dirty="0" smtClean="0"/>
              <a:t>г. </a:t>
            </a:r>
            <a:r>
              <a:rPr lang="ru-RU" sz="1400" dirty="0"/>
              <a:t>Виктор Иванович назначается заместителем главного инженера по эксплуатации оборудования, а в 1993 </a:t>
            </a:r>
            <a:r>
              <a:rPr lang="ru-RU" sz="1400" dirty="0" smtClean="0"/>
              <a:t>г. </a:t>
            </a:r>
            <a:r>
              <a:rPr lang="ru-RU" sz="1400" dirty="0"/>
              <a:t>становится главным инженером </a:t>
            </a:r>
            <a:r>
              <a:rPr lang="ru-RU" sz="1400" dirty="0" smtClean="0"/>
              <a:t>электростанции</a:t>
            </a:r>
            <a:r>
              <a:rPr lang="ru-RU" sz="1400" dirty="0" smtClean="0"/>
              <a:t>.</a:t>
            </a:r>
          </a:p>
          <a:p>
            <a:pPr indent="355600" algn="just"/>
            <a:r>
              <a:rPr lang="ru-RU" sz="1400" dirty="0" smtClean="0"/>
              <a:t>За это время под его непосредственным руководством была проведена модернизация электрического оборудования Смоленской</a:t>
            </a:r>
            <a:endParaRPr lang="ru-RU" sz="1400" dirty="0"/>
          </a:p>
          <a:p>
            <a:pPr indent="355600" algn="just"/>
            <a:endParaRPr lang="ru-RU" sz="1400" dirty="0"/>
          </a:p>
          <a:p>
            <a:pPr indent="355600" algn="just"/>
            <a:endParaRPr lang="ru-RU" sz="1400" dirty="0" smtClean="0"/>
          </a:p>
          <a:p>
            <a:pPr indent="355600" algn="just"/>
            <a:endParaRPr lang="ru-RU" sz="1400" dirty="0"/>
          </a:p>
        </p:txBody>
      </p:sp>
      <p:sp>
        <p:nvSpPr>
          <p:cNvPr id="1032" name="AutoShape 8" descr="Hero of the Soviet Union medal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0648" y="539552"/>
            <a:ext cx="3312368" cy="25202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421757458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4AE"/>
            </a:gs>
            <a:gs pos="13000">
              <a:srgbClr val="BD922A"/>
            </a:gs>
            <a:gs pos="21001">
              <a:srgbClr val="BD922A"/>
            </a:gs>
            <a:gs pos="63000">
              <a:srgbClr val="FBE4AE"/>
            </a:gs>
            <a:gs pos="67000">
              <a:srgbClr val="BD922A"/>
            </a:gs>
            <a:gs pos="69000">
              <a:srgbClr val="835E17"/>
            </a:gs>
            <a:gs pos="82001">
              <a:srgbClr val="A28949"/>
            </a:gs>
            <a:gs pos="100000">
              <a:srgbClr val="FAE3B7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utoShape 11" descr="https://im0-tub-ru.yandex.net/i?id=f6c7d95ab2c06703b0d987c2ec9e6b4b-sr&amp;n=13"/>
          <p:cNvSpPr>
            <a:spLocks noChangeAspect="1" noChangeArrowheads="1"/>
          </p:cNvSpPr>
          <p:nvPr/>
        </p:nvSpPr>
        <p:spPr bwMode="auto">
          <a:xfrm>
            <a:off x="155577" y="-136526"/>
            <a:ext cx="298450" cy="298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6" name="AutoShape 2" descr="https://mail.yandex.ru/message_part/%D0%94%D1%83%D1%85%D0%BE%D0%B2%D1%89%D0%B8%D0%BD%D0%B0.png?_uid=86028264&amp;name=%D0%94%D1%83%D1%85%D0%BE%D0%B2%D1%89%D0%B8%D0%BD%D0%B0.png&amp;hid=1.2&amp;ids=173388585653814771&amp;no_disposition=y&amp;exif_rotate=y"/>
          <p:cNvSpPr>
            <a:spLocks noChangeAspect="1" noChangeArrowheads="1"/>
          </p:cNvSpPr>
          <p:nvPr/>
        </p:nvSpPr>
        <p:spPr bwMode="auto">
          <a:xfrm>
            <a:off x="155577" y="-136526"/>
            <a:ext cx="298450" cy="298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8" name="AutoShape 4" descr="https://mail.yandex.ru/message_part/%D0%94%D1%83%D1%85%D0%BE%D0%B2%D1%89%D0%B8%D0%BD%D0%B0.png?_uid=86028264&amp;name=%D0%94%D1%83%D1%85%D0%BE%D0%B2%D1%89%D0%B8%D0%BD%D0%B0.png&amp;hid=1.2&amp;ids=173388585653814771&amp;no_disposition=y&amp;exif_rotate=y"/>
          <p:cNvSpPr>
            <a:spLocks noChangeAspect="1" noChangeArrowheads="1"/>
          </p:cNvSpPr>
          <p:nvPr/>
        </p:nvSpPr>
        <p:spPr bwMode="auto">
          <a:xfrm>
            <a:off x="155577" y="-136526"/>
            <a:ext cx="298450" cy="298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836712" y="8713113"/>
            <a:ext cx="51845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err="1" smtClean="0">
                <a:latin typeface="Segoe Script" pitchFamily="34" charset="0"/>
                <a:ea typeface="Gungsuh" pitchFamily="18" charset="-127"/>
              </a:rPr>
              <a:t>Бращенков</a:t>
            </a:r>
            <a:r>
              <a:rPr lang="ru-RU" sz="2000" b="1" dirty="0" smtClean="0">
                <a:latin typeface="Segoe Script" pitchFamily="34" charset="0"/>
                <a:ea typeface="Gungsuh" pitchFamily="18" charset="-127"/>
              </a:rPr>
              <a:t>  Виктор Иванович</a:t>
            </a:r>
            <a:endParaRPr lang="ru-RU" sz="2000" b="1" dirty="0">
              <a:latin typeface="Segoe Script" pitchFamily="34" charset="0"/>
              <a:ea typeface="Gungsuh" pitchFamily="18" charset="-127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91265" y="0"/>
            <a:ext cx="56460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b="1" dirty="0" smtClean="0">
                <a:latin typeface="Monotype Corsiva" pitchFamily="66" charset="0"/>
              </a:rPr>
              <a:t>История </a:t>
            </a:r>
            <a:r>
              <a:rPr lang="ru-RU" sz="2800" b="1" dirty="0" smtClean="0">
                <a:latin typeface="Monotype Corsiva" pitchFamily="66" charset="0"/>
              </a:rPr>
              <a:t>Духовщинского района в лицах</a:t>
            </a:r>
            <a:endParaRPr lang="ru-RU" sz="2800" b="1" dirty="0">
              <a:latin typeface="Monotype Corsiva" pitchFamily="66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060848" y="539553"/>
            <a:ext cx="4392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55600" algn="just"/>
            <a:endParaRPr lang="ru-RU" dirty="0"/>
          </a:p>
        </p:txBody>
      </p:sp>
      <p:sp>
        <p:nvSpPr>
          <p:cNvPr id="30" name="TextBox 29"/>
          <p:cNvSpPr txBox="1"/>
          <p:nvPr/>
        </p:nvSpPr>
        <p:spPr>
          <a:xfrm>
            <a:off x="155577" y="467544"/>
            <a:ext cx="6441775" cy="84946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55600" algn="just"/>
            <a:r>
              <a:rPr lang="ru-RU" sz="1400" dirty="0" smtClean="0"/>
              <a:t>ГРЭС</a:t>
            </a:r>
            <a:r>
              <a:rPr lang="ru-RU" sz="1400" dirty="0"/>
              <a:t>. Происходило освоение совместного сжигания торфобрикета и подмосковного угля вместе с газом, что ранее никогда не практиковалось, а также освоение совместного сжигания углей – воркутинского, хакасского и газа. Много внимания главный инженер уделял совершенствованию ремонтного обслуживания энергетического оборудования, включая изготовление запасных частей силами механического цеха станции. </a:t>
            </a:r>
          </a:p>
          <a:p>
            <a:pPr indent="355600" algn="just"/>
            <a:r>
              <a:rPr lang="ru-RU" sz="1400" dirty="0"/>
              <a:t>С февраля 2005 </a:t>
            </a:r>
            <a:r>
              <a:rPr lang="ru-RU" sz="1400" dirty="0" smtClean="0"/>
              <a:t>г. </a:t>
            </a:r>
            <a:r>
              <a:rPr lang="ru-RU" sz="1400" dirty="0"/>
              <a:t>Виктор </a:t>
            </a:r>
            <a:r>
              <a:rPr lang="ru-RU" sz="1400" dirty="0" smtClean="0"/>
              <a:t>Иванович назначается </a:t>
            </a:r>
            <a:r>
              <a:rPr lang="ru-RU" sz="1400" dirty="0"/>
              <a:t>исполнительным директором ОАО «Смоленская ГРЭС», а с 1 июля 2006 </a:t>
            </a:r>
            <a:r>
              <a:rPr lang="ru-RU" sz="1400" dirty="0" smtClean="0"/>
              <a:t>г. </a:t>
            </a:r>
            <a:r>
              <a:rPr lang="ru-RU" sz="1400" dirty="0"/>
              <a:t>директором филиала «Смоленская ГРЭС» ОАО «ОГК-4</a:t>
            </a:r>
            <a:r>
              <a:rPr lang="ru-RU" sz="1400" dirty="0" smtClean="0"/>
              <a:t>». Как </a:t>
            </a:r>
            <a:r>
              <a:rPr lang="ru-RU" sz="1400" dirty="0"/>
              <a:t>и все предприятия электроэнергетики, Смоленская ГРЭС прошла реструктуризацию отрасли, которая проходила в несколько этапов. Станция входила в состав ОАО «ОГК-4», ОАО «Э.ОН Россия», в настоящий момент - в ПАО «</a:t>
            </a:r>
            <a:r>
              <a:rPr lang="ru-RU" sz="1400" dirty="0" err="1"/>
              <a:t>Юнипро</a:t>
            </a:r>
            <a:r>
              <a:rPr lang="ru-RU" sz="1400" dirty="0" smtClean="0"/>
              <a:t>». На </a:t>
            </a:r>
            <a:r>
              <a:rPr lang="ru-RU" sz="1400" dirty="0"/>
              <a:t>станции знают и понимают, что Виктор Иванович, являясь человеком профессиональным, преданным энергетике, всемерно способствовал развитию на предприятии инициатив по внедрению автоматики, средств контроля  технологических процессов на основе новой и современнейшей базы; улучшению благосостояния персонала, укреплению здоровья людей, развитию спорта и художественной самодеятельности, что позволило в сложное время реструктуризации энергетики сохранить главную ценность – работоспособный, высококлассный коллектив</a:t>
            </a:r>
            <a:r>
              <a:rPr lang="ru-RU" sz="1400" dirty="0" smtClean="0"/>
              <a:t>. На </a:t>
            </a:r>
            <a:r>
              <a:rPr lang="ru-RU" sz="1400" dirty="0"/>
              <a:t>протяжении всех лет работы на Смоленской ГРЭС, он показал себя как технически грамотный руководитель, опытный инженер, тактичный, уравновешенный и порядочный человек, оказывающий только благоприятное воздействие на </a:t>
            </a:r>
            <a:r>
              <a:rPr lang="ru-RU" sz="1400" dirty="0" smtClean="0"/>
              <a:t>окружающих. Виктор </a:t>
            </a:r>
            <a:r>
              <a:rPr lang="ru-RU" sz="1400" dirty="0"/>
              <a:t>Иванович </a:t>
            </a:r>
            <a:r>
              <a:rPr lang="ru-RU" sz="1400" dirty="0" smtClean="0"/>
              <a:t>вместе </a:t>
            </a:r>
            <a:r>
              <a:rPr lang="ru-RU" sz="1400" dirty="0"/>
              <a:t>с супругой Маргаритой Викторовной вырастили дочь и сына, которые получили хорошее образование, стали профессионалами в своем деле и достойными членами общества</a:t>
            </a:r>
            <a:r>
              <a:rPr lang="ru-RU" sz="1400" dirty="0" smtClean="0"/>
              <a:t>. За </a:t>
            </a:r>
            <a:r>
              <a:rPr lang="ru-RU" sz="1400" dirty="0"/>
              <a:t>свою работу </a:t>
            </a:r>
            <a:r>
              <a:rPr lang="ru-RU" sz="1400" dirty="0" err="1"/>
              <a:t>Бращенков</a:t>
            </a:r>
            <a:r>
              <a:rPr lang="ru-RU" sz="1400" dirty="0"/>
              <a:t> В.И. имеет отраслевые награды и благодарности, звания «Почетный энергетик» и «Ветеран энергетики</a:t>
            </a:r>
            <a:r>
              <a:rPr lang="ru-RU" sz="1400" dirty="0" smtClean="0"/>
              <a:t>». В </a:t>
            </a:r>
            <a:r>
              <a:rPr lang="ru-RU" sz="1400" dirty="0"/>
              <a:t>2008 </a:t>
            </a:r>
            <a:r>
              <a:rPr lang="ru-RU" sz="1400" dirty="0" smtClean="0"/>
              <a:t>г. </a:t>
            </a:r>
            <a:r>
              <a:rPr lang="ru-RU" sz="1400" dirty="0"/>
              <a:t>директор филиала «Смоленская ГРЭС» ОАО «ОГК-4» Виктор </a:t>
            </a:r>
            <a:r>
              <a:rPr lang="ru-RU" sz="1400" dirty="0" err="1"/>
              <a:t>Бращенков</a:t>
            </a:r>
            <a:r>
              <a:rPr lang="ru-RU" sz="1400" dirty="0"/>
              <a:t> за заслуги в развитии единой энергетической системы России, за огромный вклад в смоленскую энергетику был удостоен звания «Заслуженный работник ЕЭС России». </a:t>
            </a:r>
          </a:p>
          <a:p>
            <a:pPr indent="355600"/>
            <a:r>
              <a:rPr lang="ru-RU" sz="1400" dirty="0"/>
              <a:t>С 2017 </a:t>
            </a:r>
            <a:r>
              <a:rPr lang="ru-RU" sz="1400" dirty="0" smtClean="0"/>
              <a:t>г. </a:t>
            </a:r>
            <a:r>
              <a:rPr lang="ru-RU" sz="1400" dirty="0"/>
              <a:t>Виктор Иванович </a:t>
            </a:r>
            <a:r>
              <a:rPr lang="ru-RU" sz="1400" dirty="0" err="1"/>
              <a:t>Бращенков</a:t>
            </a:r>
            <a:r>
              <a:rPr lang="ru-RU" sz="1400" dirty="0"/>
              <a:t> на заслуженном отдыхе</a:t>
            </a:r>
            <a:r>
              <a:rPr lang="ru-RU" sz="1400" dirty="0" smtClean="0"/>
              <a:t>.</a:t>
            </a:r>
          </a:p>
          <a:p>
            <a:pPr indent="355600"/>
            <a:endParaRPr lang="ru-RU" sz="1400" dirty="0" smtClean="0"/>
          </a:p>
          <a:p>
            <a:pPr algn="ctr"/>
            <a:r>
              <a:rPr lang="ru-RU" sz="1400" smtClean="0"/>
              <a:t>15 марта 2023 года </a:t>
            </a:r>
            <a:endParaRPr lang="ru-RU" sz="1400" dirty="0"/>
          </a:p>
          <a:p>
            <a:pPr algn="just"/>
            <a:r>
              <a:rPr lang="ru-RU" sz="1400" dirty="0" smtClean="0"/>
              <a:t>.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xmlns="" val="421757458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1368</TotalTime>
  <Words>597</Words>
  <Application>Microsoft Office PowerPoint</Application>
  <PresentationFormat>Экран (4:3)</PresentationFormat>
  <Paragraphs>16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Аспект</vt:lpstr>
      <vt:lpstr>Слайд 1</vt:lpstr>
      <vt:lpstr>Слайд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Духовщина</cp:lastModifiedBy>
  <cp:revision>154</cp:revision>
  <dcterms:created xsi:type="dcterms:W3CDTF">2020-02-06T13:57:22Z</dcterms:created>
  <dcterms:modified xsi:type="dcterms:W3CDTF">2023-03-21T06:50:02Z</dcterms:modified>
</cp:coreProperties>
</file>